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pmorse@carolinaone.com" TargetMode="External"/><Relationship Id="rId7"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10" Type="http://schemas.openxmlformats.org/officeDocument/2006/relationships/image" Target="../media/image7.jpg"/><Relationship Id="rId4" Type="http://schemas.openxmlformats.org/officeDocument/2006/relationships/hyperlink" Target="http://www.peggymorse.com/"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1126" y="3868515"/>
            <a:ext cx="6852874" cy="1685242"/>
          </a:xfrm>
        </p:spPr>
        <p:txBody>
          <a:bodyPr>
            <a:normAutofit/>
          </a:bodyPr>
          <a:lstStyle/>
          <a:p>
            <a: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1505 Spring Line Drive</a:t>
            </a:r>
            <a:b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Dunes West</a:t>
            </a:r>
            <a:b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Mount </a:t>
            </a:r>
            <a:r>
              <a:rPr lang="en-US" sz="2000" b="1"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Pleasant</a:t>
            </a:r>
            <a:br>
              <a:rPr lang="en-US" sz="2000" b="1"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000" b="1"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MLS</a:t>
            </a:r>
            <a: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16002620</a:t>
            </a:r>
            <a:b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2000" b="1"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1,250,000</a:t>
            </a:r>
            <a:endParaRPr lang="en-US" sz="18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3998445" y="5892800"/>
            <a:ext cx="3438237" cy="923926"/>
          </a:xfrm>
        </p:spPr>
        <p:txBody>
          <a:bodyPr anchor="ctr">
            <a:normAutofit fontScale="62500" lnSpcReduction="20000"/>
          </a:bodyPr>
          <a:lstStyle/>
          <a:p>
            <a:r>
              <a:rPr lang="en-US" sz="16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Peggy </a:t>
            </a:r>
            <a:r>
              <a:rPr lang="en-US" sz="1600" b="1"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Flanagan Morse</a:t>
            </a:r>
            <a:endParaRPr lang="en-US" sz="16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Realtor, ABR</a:t>
            </a:r>
            <a:b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15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843) </a:t>
            </a:r>
            <a: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860-4953</a:t>
            </a:r>
            <a:b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3"/>
              </a:rPr>
              <a:t>pmorse@carolinaone.com</a:t>
            </a:r>
            <a:endPar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hlinkClick r:id="rId4"/>
              </a:rPr>
              <a:t>www.peggymorse.com</a:t>
            </a:r>
            <a:r>
              <a:rPr lang="en-US" sz="15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15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11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0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Carolina One Real </a:t>
            </a:r>
            <a:r>
              <a:rPr lang="en-US" sz="10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Estate | 2713 Highway </a:t>
            </a:r>
            <a:r>
              <a:rPr lang="en-US" sz="10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1000" dirty="0" smtClean="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North | Mt </a:t>
            </a:r>
            <a:r>
              <a:rPr lang="en-US" sz="10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Pleasant, SC 29466</a:t>
            </a:r>
          </a:p>
        </p:txBody>
      </p:sp>
      <p:grpSp>
        <p:nvGrpSpPr>
          <p:cNvPr id="6" name="Group 5"/>
          <p:cNvGrpSpPr/>
          <p:nvPr/>
        </p:nvGrpSpPr>
        <p:grpSpPr>
          <a:xfrm>
            <a:off x="3313070" y="6007101"/>
            <a:ext cx="4808986" cy="695325"/>
            <a:chOff x="3229794" y="6007101"/>
            <a:chExt cx="4808986" cy="695325"/>
          </a:xfrm>
        </p:grpSpPr>
        <p:pic>
          <p:nvPicPr>
            <p:cNvPr id="1026" name="Picture 2"/>
            <p:cNvPicPr>
              <a:picLocks noChangeAspect="1" noChangeArrowheads="1"/>
            </p:cNvPicPr>
            <p:nvPr/>
          </p:nvPicPr>
          <p:blipFill>
            <a:blip r:embed="rId5"/>
            <a:stretch>
              <a:fillRect/>
            </a:stretch>
          </p:blipFill>
          <p:spPr bwMode="auto">
            <a:xfrm>
              <a:off x="7436682" y="6007101"/>
              <a:ext cx="602098"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9794" y="6007101"/>
              <a:ext cx="69532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9296400" y="2876101"/>
            <a:ext cx="5230091" cy="2677656"/>
          </a:xfrm>
          <a:prstGeom prst="rect">
            <a:avLst/>
          </a:prstGeom>
          <a:noFill/>
        </p:spPr>
        <p:txBody>
          <a:bodyPr wrap="square">
            <a:spAutoFit/>
          </a:bodyPr>
          <a:lstStyle/>
          <a:p>
            <a:pPr algn="ctr"/>
            <a:r>
              <a:rPr lang="en-US" sz="1200" dirty="0" smtClean="0">
                <a:solidFill>
                  <a:schemeClr val="bg2">
                    <a:lumMod val="50000"/>
                  </a:schemeClr>
                </a:solidFill>
                <a:effectLst>
                  <a:outerShdw blurRad="38100" dist="38100" dir="2700000" algn="tl">
                    <a:srgbClr val="000000">
                      <a:alpha val="43137"/>
                    </a:srgbClr>
                  </a:outerShdw>
                </a:effectLst>
              </a:rPr>
              <a:t>Unique </a:t>
            </a:r>
            <a:r>
              <a:rPr lang="en-US" sz="1200" dirty="0">
                <a:solidFill>
                  <a:schemeClr val="bg2">
                    <a:lumMod val="50000"/>
                  </a:schemeClr>
                </a:solidFill>
                <a:effectLst>
                  <a:outerShdw blurRad="38100" dist="38100" dir="2700000" algn="tl">
                    <a:srgbClr val="000000">
                      <a:alpha val="43137"/>
                    </a:srgbClr>
                  </a:outerShdw>
                </a:effectLst>
              </a:rPr>
              <a:t>roof elements, bowed front porches &amp; rails, arched front door, &amp; waterside piazzas will charm all. Continue to be impressed inside where the main floor has cathedral and 12 ft. coffered ceilings, exquisite moldings and mill-work, and cherry floors. Kitchen equipped with a Wolf 6 burner stove, </a:t>
            </a:r>
            <a:r>
              <a:rPr lang="en-US" sz="1200" dirty="0" err="1">
                <a:solidFill>
                  <a:schemeClr val="bg2">
                    <a:lumMod val="50000"/>
                  </a:schemeClr>
                </a:solidFill>
                <a:effectLst>
                  <a:outerShdw blurRad="38100" dist="38100" dir="2700000" algn="tl">
                    <a:srgbClr val="000000">
                      <a:alpha val="43137"/>
                    </a:srgbClr>
                  </a:outerShdw>
                </a:effectLst>
              </a:rPr>
              <a:t>Thermador</a:t>
            </a:r>
            <a:r>
              <a:rPr lang="en-US" sz="1200" dirty="0">
                <a:solidFill>
                  <a:schemeClr val="bg2">
                    <a:lumMod val="50000"/>
                  </a:schemeClr>
                </a:solidFill>
                <a:effectLst>
                  <a:outerShdw blurRad="38100" dist="38100" dir="2700000" algn="tl">
                    <a:srgbClr val="000000">
                      <a:alpha val="43137"/>
                    </a:srgbClr>
                  </a:outerShdw>
                </a:effectLst>
              </a:rPr>
              <a:t> oven, sub-0 fridge, wine cooler, separate ice maker, and 2 dishwashers as well as 1 in Butler's Pantry. Porch extends from the kitchen compete with a built in fireplace overlooking the water. Unwind on your own private piazza off the Master. Onyx, slate, hard woods, 5 ft. </a:t>
            </a:r>
            <a:r>
              <a:rPr lang="en-US" sz="1200" dirty="0" err="1">
                <a:solidFill>
                  <a:schemeClr val="bg2">
                    <a:lumMod val="50000"/>
                  </a:schemeClr>
                </a:solidFill>
                <a:effectLst>
                  <a:outerShdw blurRad="38100" dist="38100" dir="2700000" algn="tl">
                    <a:srgbClr val="000000">
                      <a:alpha val="43137"/>
                    </a:srgbClr>
                  </a:outerShdw>
                </a:effectLst>
              </a:rPr>
              <a:t>jacuzzi</a:t>
            </a:r>
            <a:r>
              <a:rPr lang="en-US" sz="1200" dirty="0">
                <a:solidFill>
                  <a:schemeClr val="bg2">
                    <a:lumMod val="50000"/>
                  </a:schemeClr>
                </a:solidFill>
                <a:effectLst>
                  <a:outerShdw blurRad="38100" dist="38100" dir="2700000" algn="tl">
                    <a:srgbClr val="000000">
                      <a:alpha val="43137"/>
                    </a:srgbClr>
                  </a:outerShdw>
                </a:effectLst>
              </a:rPr>
              <a:t> in MBA leads to XL dress-in closet. Surround sound, cable and dimmers throughout including outdoor areas. Deep water at all times allows unlimited access to Charleston Harbor, area beaches and beyond. Award winning schools. Premier private community featuring protected marshlands and creeks flush with beautiful views and wildlife. Miles of paved walking trails; pools, tennis, golf and club, fitness center, and private boat launch and storage. Twenty minutes to airport.</a:t>
            </a:r>
          </a:p>
        </p:txBody>
      </p:sp>
      <p:sp>
        <p:nvSpPr>
          <p:cNvPr id="9" name="Rectangle 8"/>
          <p:cNvSpPr/>
          <p:nvPr/>
        </p:nvSpPr>
        <p:spPr>
          <a:xfrm>
            <a:off x="2291126" y="233745"/>
            <a:ext cx="6852874" cy="2800767"/>
          </a:xfrm>
          <a:prstGeom prst="rect">
            <a:avLst/>
          </a:prstGeom>
          <a:noFill/>
        </p:spPr>
        <p:txBody>
          <a:bodyPr wrap="square" lIns="91440" tIns="45720" rIns="91440" bIns="45720">
            <a:spAutoFit/>
          </a:bodyPr>
          <a:lstStyle/>
          <a:p>
            <a:pPr algn="ctr"/>
            <a:r>
              <a:rPr lang="en-US" sz="3600" b="1" i="1" dirty="0">
                <a:solidFill>
                  <a:srgbClr val="FFFF00"/>
                </a:solidFill>
                <a:effectLst>
                  <a:outerShdw blurRad="38100" dist="38100" dir="2700000" algn="tl">
                    <a:srgbClr val="000000">
                      <a:alpha val="43137"/>
                    </a:srgbClr>
                  </a:outerShdw>
                </a:effectLst>
                <a:latin typeface="eurofurence" panose="020F0402020203080204" pitchFamily="34" charset="0"/>
              </a:rPr>
              <a:t>NOW WITHIN REACH!!</a:t>
            </a:r>
          </a:p>
          <a:p>
            <a:pPr algn="ctr"/>
            <a:endParaRPr lang="en-US" sz="2000" b="1" i="1" dirty="0">
              <a:effectLst>
                <a:outerShdw blurRad="38100" dist="38100" dir="2700000" algn="tl">
                  <a:srgbClr val="000000">
                    <a:alpha val="43137"/>
                  </a:srgbClr>
                </a:outerShdw>
              </a:effectLst>
              <a:latin typeface="eurofurence" panose="020F0402020203080204" pitchFamily="34" charset="0"/>
            </a:endParaRPr>
          </a:p>
          <a:p>
            <a:pPr algn="ctr"/>
            <a:r>
              <a:rPr lang="en-US" sz="2000" b="1" dirty="0">
                <a:solidFill>
                  <a:schemeClr val="bg2"/>
                </a:solidFill>
                <a:effectLst>
                  <a:outerShdw blurRad="38100" dist="38100" dir="2700000" algn="tl">
                    <a:srgbClr val="000000">
                      <a:alpha val="43137"/>
                    </a:srgbClr>
                  </a:outerShdw>
                </a:effectLst>
                <a:latin typeface="eurofurence" panose="020F0402020203080204" pitchFamily="34" charset="0"/>
              </a:rPr>
              <a:t>If you haven't already seen this STATELY and MODERN  home on DEEP WATER WANDO, </a:t>
            </a:r>
            <a:r>
              <a:rPr lang="en-US" sz="2000" b="1" dirty="0" smtClean="0">
                <a:solidFill>
                  <a:schemeClr val="bg2"/>
                </a:solidFill>
                <a:effectLst>
                  <a:outerShdw blurRad="38100" dist="38100" dir="2700000" algn="tl">
                    <a:srgbClr val="000000">
                      <a:alpha val="43137"/>
                    </a:srgbClr>
                  </a:outerShdw>
                </a:effectLst>
                <a:latin typeface="eurofurence" panose="020F0402020203080204" pitchFamily="34" charset="0"/>
              </a:rPr>
              <a:t>you </a:t>
            </a:r>
            <a:r>
              <a:rPr lang="en-US" sz="2000" b="1" dirty="0">
                <a:solidFill>
                  <a:schemeClr val="bg2"/>
                </a:solidFill>
                <a:effectLst>
                  <a:outerShdw blurRad="38100" dist="38100" dir="2700000" algn="tl">
                    <a:srgbClr val="000000">
                      <a:alpha val="43137"/>
                    </a:srgbClr>
                  </a:outerShdw>
                </a:effectLst>
                <a:latin typeface="eurofurence" panose="020F0402020203080204" pitchFamily="34" charset="0"/>
              </a:rPr>
              <a:t>and your clients have another reason </a:t>
            </a:r>
            <a:r>
              <a:rPr lang="en-US" sz="2000" b="1" dirty="0" smtClean="0">
                <a:solidFill>
                  <a:schemeClr val="bg2"/>
                </a:solidFill>
                <a:effectLst>
                  <a:outerShdw blurRad="38100" dist="38100" dir="2700000" algn="tl">
                    <a:srgbClr val="000000">
                      <a:alpha val="43137"/>
                    </a:srgbClr>
                  </a:outerShdw>
                </a:effectLst>
                <a:latin typeface="eurofurence" panose="020F0402020203080204" pitchFamily="34" charset="0"/>
              </a:rPr>
              <a:t>to FALL </a:t>
            </a:r>
            <a:r>
              <a:rPr lang="en-US" sz="2000" b="1" dirty="0">
                <a:solidFill>
                  <a:schemeClr val="bg2"/>
                </a:solidFill>
                <a:effectLst>
                  <a:outerShdw blurRad="38100" dist="38100" dir="2700000" algn="tl">
                    <a:srgbClr val="000000">
                      <a:alpha val="43137"/>
                    </a:srgbClr>
                  </a:outerShdw>
                </a:effectLst>
                <a:latin typeface="eurofurence" panose="020F0402020203080204" pitchFamily="34" charset="0"/>
              </a:rPr>
              <a:t>IN LOVE</a:t>
            </a:r>
            <a:r>
              <a:rPr lang="en-US" sz="2000" b="1" dirty="0" smtClean="0">
                <a:solidFill>
                  <a:schemeClr val="bg2"/>
                </a:solidFill>
                <a:effectLst>
                  <a:outerShdw blurRad="38100" dist="38100" dir="2700000" algn="tl">
                    <a:srgbClr val="000000">
                      <a:alpha val="43137"/>
                    </a:srgbClr>
                  </a:outerShdw>
                </a:effectLst>
                <a:latin typeface="eurofurence" panose="020F0402020203080204" pitchFamily="34" charset="0"/>
              </a:rPr>
              <a:t>: </a:t>
            </a:r>
            <a:br>
              <a:rPr lang="en-US" sz="2000" b="1" dirty="0" smtClean="0">
                <a:solidFill>
                  <a:schemeClr val="bg2"/>
                </a:solidFill>
                <a:effectLst>
                  <a:outerShdw blurRad="38100" dist="38100" dir="2700000" algn="tl">
                    <a:srgbClr val="000000">
                      <a:alpha val="43137"/>
                    </a:srgbClr>
                  </a:outerShdw>
                </a:effectLst>
                <a:latin typeface="eurofurence" panose="020F0402020203080204" pitchFamily="34" charset="0"/>
              </a:rPr>
            </a:br>
            <a:r>
              <a:rPr lang="en-US" sz="2000" b="1" i="1" dirty="0" smtClean="0">
                <a:solidFill>
                  <a:srgbClr val="FF0000"/>
                </a:solidFill>
                <a:effectLst>
                  <a:outerShdw blurRad="38100" dist="38100" dir="2700000" algn="tl">
                    <a:srgbClr val="000000">
                      <a:alpha val="43137"/>
                    </a:srgbClr>
                  </a:outerShdw>
                </a:effectLst>
                <a:latin typeface="eurofurence" panose="020F0402020203080204" pitchFamily="34" charset="0"/>
              </a:rPr>
              <a:t>Seller </a:t>
            </a:r>
            <a:r>
              <a:rPr lang="en-US" sz="2000" b="1" i="1" dirty="0">
                <a:solidFill>
                  <a:srgbClr val="FF0000"/>
                </a:solidFill>
                <a:effectLst>
                  <a:outerShdw blurRad="38100" dist="38100" dir="2700000" algn="tl">
                    <a:srgbClr val="000000">
                      <a:alpha val="43137"/>
                    </a:srgbClr>
                  </a:outerShdw>
                </a:effectLst>
                <a:latin typeface="eurofurence" panose="020F0402020203080204" pitchFamily="34" charset="0"/>
              </a:rPr>
              <a:t>motivated at $ </a:t>
            </a:r>
            <a:r>
              <a:rPr lang="en-US" sz="2000" b="1" i="1" dirty="0" smtClean="0">
                <a:solidFill>
                  <a:srgbClr val="FF0000"/>
                </a:solidFill>
                <a:effectLst>
                  <a:outerShdw blurRad="38100" dist="38100" dir="2700000" algn="tl">
                    <a:srgbClr val="000000">
                      <a:alpha val="43137"/>
                    </a:srgbClr>
                  </a:outerShdw>
                </a:effectLst>
                <a:latin typeface="eurofurence" panose="020F0402020203080204" pitchFamily="34" charset="0"/>
              </a:rPr>
              <a:t>1,250,000</a:t>
            </a:r>
            <a:endParaRPr lang="en-US" sz="2000" b="1" dirty="0">
              <a:solidFill>
                <a:srgbClr val="FF0000"/>
              </a:solidFill>
              <a:effectLst>
                <a:outerShdw blurRad="38100" dist="38100" dir="2700000" algn="tl">
                  <a:srgbClr val="000000">
                    <a:alpha val="43137"/>
                  </a:srgbClr>
                </a:outerShdw>
              </a:effectLst>
              <a:latin typeface="eurofurence" panose="020F0402020203080204" pitchFamily="34" charset="0"/>
            </a:endParaRPr>
          </a:p>
          <a:p>
            <a:pPr algn="ctr"/>
            <a:endParaRPr lang="en-US" sz="2000" b="1" dirty="0">
              <a:effectLst>
                <a:outerShdw blurRad="38100" dist="38100" dir="2700000" algn="tl">
                  <a:srgbClr val="000000">
                    <a:alpha val="43137"/>
                  </a:srgbClr>
                </a:outerShdw>
              </a:effectLst>
              <a:latin typeface="eurofurence" panose="020F0402020203080204" pitchFamily="34" charset="0"/>
            </a:endParaRPr>
          </a:p>
          <a:p>
            <a:pPr algn="ctr"/>
            <a:r>
              <a:rPr lang="en-US" sz="2000" b="1" dirty="0" smtClean="0">
                <a:solidFill>
                  <a:schemeClr val="bg2"/>
                </a:solidFill>
                <a:effectLst>
                  <a:outerShdw blurRad="38100" dist="38100" dir="2700000" algn="tl">
                    <a:srgbClr val="000000">
                      <a:alpha val="43137"/>
                    </a:srgbClr>
                  </a:outerShdw>
                </a:effectLst>
                <a:latin typeface="eurofurence" panose="020F0402020203080204" pitchFamily="34" charset="0"/>
              </a:rPr>
              <a:t>Schedule your visit </a:t>
            </a:r>
            <a:r>
              <a:rPr lang="en-US" sz="2000" b="1" i="1" u="sng" dirty="0" smtClean="0">
                <a:solidFill>
                  <a:schemeClr val="bg2"/>
                </a:solidFill>
                <a:effectLst>
                  <a:outerShdw blurRad="38100" dist="38100" dir="2700000" algn="tl">
                    <a:srgbClr val="000000">
                      <a:alpha val="43137"/>
                    </a:srgbClr>
                  </a:outerShdw>
                </a:effectLst>
                <a:latin typeface="eurofurence" panose="020F0402020203080204" pitchFamily="34" charset="0"/>
              </a:rPr>
              <a:t>TODAY</a:t>
            </a:r>
            <a:r>
              <a:rPr lang="en-US" sz="2000" b="1" dirty="0" smtClean="0">
                <a:solidFill>
                  <a:schemeClr val="bg2"/>
                </a:solidFill>
                <a:effectLst>
                  <a:outerShdw blurRad="38100" dist="38100" dir="2700000" algn="tl">
                    <a:srgbClr val="000000">
                      <a:alpha val="43137"/>
                    </a:srgbClr>
                  </a:outerShdw>
                </a:effectLst>
                <a:latin typeface="eurofurence" panose="020F0402020203080204" pitchFamily="34" charset="0"/>
              </a:rPr>
              <a:t> </a:t>
            </a:r>
            <a:r>
              <a:rPr lang="en-US" sz="2000" b="1" dirty="0">
                <a:solidFill>
                  <a:schemeClr val="bg2"/>
                </a:solidFill>
                <a:effectLst>
                  <a:outerShdw blurRad="38100" dist="38100" dir="2700000" algn="tl">
                    <a:srgbClr val="000000">
                      <a:alpha val="43137"/>
                    </a:srgbClr>
                  </a:outerShdw>
                </a:effectLst>
                <a:latin typeface="eurofurence" panose="020F0402020203080204" pitchFamily="34" charset="0"/>
              </a:rPr>
              <a:t>through Showing Time.</a:t>
            </a:r>
            <a:endParaRPr lang="en-US" sz="2000" b="1" dirty="0">
              <a:ln w="18415" cmpd="sng">
                <a:noFill/>
                <a:prstDash val="solid"/>
              </a:ln>
              <a:solidFill>
                <a:schemeClr val="bg2"/>
              </a:solidFill>
              <a:effectLst>
                <a:outerShdw blurRad="38100" dist="38100" dir="2700000" algn="tl">
                  <a:srgbClr val="000000">
                    <a:alpha val="43137"/>
                  </a:srgbClr>
                </a:outerShdw>
              </a:effectLst>
              <a:latin typeface="eurofurence" panose="020F040202020308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011" y="256462"/>
            <a:ext cx="2063115" cy="1371600"/>
          </a:xfrm>
          <a:prstGeom prst="rect">
            <a:avLst/>
          </a:prstGeom>
          <a:ln>
            <a:solidFill>
              <a:schemeClr val="bg2">
                <a:lumMod val="75000"/>
              </a:schemeClr>
            </a:solidFill>
          </a:ln>
          <a:effectLst>
            <a:outerShdw blurRad="190500" algn="tl" rotWithShape="0">
              <a:srgbClr val="000000">
                <a:alpha val="70000"/>
              </a:srgbClr>
            </a:outerShdw>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865" y="5330826"/>
            <a:ext cx="2024332" cy="1371600"/>
          </a:xfrm>
          <a:prstGeom prst="rect">
            <a:avLst/>
          </a:prstGeom>
          <a:ln>
            <a:solidFill>
              <a:schemeClr val="bg2">
                <a:lumMod val="75000"/>
              </a:schemeClr>
            </a:solidFill>
          </a:ln>
          <a:effectLst>
            <a:outerShdw blurRad="190500" algn="tl" rotWithShape="0">
              <a:srgbClr val="000000">
                <a:alpha val="70000"/>
              </a:srgbClr>
            </a:outerShdw>
          </a:effectLst>
        </p:spPr>
      </p:pic>
      <p:pic>
        <p:nvPicPr>
          <p:cNvPr id="26" name="Picture 25"/>
          <p:cNvPicPr>
            <a:picLocks noChangeAspect="1"/>
          </p:cNvPicPr>
          <p:nvPr/>
        </p:nvPicPr>
        <p:blipFill>
          <a:blip r:embed="rId9"/>
          <a:stretch>
            <a:fillRect/>
          </a:stretch>
        </p:blipFill>
        <p:spPr>
          <a:xfrm>
            <a:off x="228008" y="3639372"/>
            <a:ext cx="2063118" cy="1371600"/>
          </a:xfrm>
          <a:prstGeom prst="rect">
            <a:avLst/>
          </a:prstGeom>
          <a:ln>
            <a:solidFill>
              <a:schemeClr val="bg2">
                <a:lumMod val="75000"/>
              </a:schemeClr>
            </a:solidFill>
          </a:ln>
          <a:effectLst>
            <a:outerShdw blurRad="190500" algn="tl" rotWithShape="0">
              <a:srgbClr val="000000">
                <a:alpha val="70000"/>
              </a:srgbClr>
            </a:outerShdw>
          </a:effectLst>
        </p:spPr>
      </p:pic>
      <p:pic>
        <p:nvPicPr>
          <p:cNvPr id="27" name="Picture 26"/>
          <p:cNvPicPr>
            <a:picLocks noChangeAspect="1"/>
          </p:cNvPicPr>
          <p:nvPr/>
        </p:nvPicPr>
        <p:blipFill>
          <a:blip r:embed="rId10"/>
          <a:stretch>
            <a:fillRect/>
          </a:stretch>
        </p:blipFill>
        <p:spPr>
          <a:xfrm>
            <a:off x="228008" y="1947917"/>
            <a:ext cx="2063118" cy="1371600"/>
          </a:xfrm>
          <a:prstGeom prst="rect">
            <a:avLst/>
          </a:prstGeom>
          <a:ln>
            <a:solidFill>
              <a:schemeClr val="bg2">
                <a:lumMod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509500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242</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eurofurence</vt:lpstr>
      <vt:lpstr>Tahoma</vt:lpstr>
      <vt:lpstr>Office Theme</vt:lpstr>
      <vt:lpstr>1505 Spring Line Drive Dunes West Mount Pleasant MLS# 16002620 $1,250,000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2117 Tall Grass Cir Dunes West - Mt Pleasant MLS# 1409833</dc:title>
  <dc:creator>CVH360</dc:creator>
  <cp:lastModifiedBy>A. Thomas Price</cp:lastModifiedBy>
  <cp:revision>19</cp:revision>
  <dcterms:created xsi:type="dcterms:W3CDTF">2006-08-16T00:00:00Z</dcterms:created>
  <dcterms:modified xsi:type="dcterms:W3CDTF">2016-05-11T21:29:06Z</dcterms:modified>
</cp:coreProperties>
</file>