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700" y="9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11/24/2015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11/24/2015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11/24/2015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11/24/2015</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p:cNvSpPr/>
          <p:nvPr/>
        </p:nvSpPr>
        <p:spPr>
          <a:xfrm>
            <a:off x="1"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 y="0"/>
            <a:ext cx="7315198" cy="1752600"/>
          </a:xfrm>
          <a:prstGeom prst="rect">
            <a:avLst/>
          </a:prstGeom>
          <a:solidFill>
            <a:schemeClr val="tx2">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88" y="4724400"/>
            <a:ext cx="7317488" cy="2854939"/>
          </a:xfrm>
        </p:spPr>
        <p:txBody>
          <a:bodyPr anchor="ctr">
            <a:noAutofit/>
          </a:bodyPr>
          <a:lstStyle/>
          <a:p>
            <a:r>
              <a:rPr lang="en-US" sz="1200" dirty="0">
                <a:solidFill>
                  <a:schemeClr val="tx2">
                    <a:lumMod val="75000"/>
                  </a:schemeClr>
                </a:solidFill>
                <a:latin typeface="Trebuchet MS" panose="020B0603020202020204" pitchFamily="34" charset="0"/>
              </a:rPr>
              <a:t>Beautiful, spacious Fenwick townhouse is conveniently located near downtown, Folly Beach, Kiawah and Seabrook. This floor plan is fantastic and so versatile for any family situation. Enter into the open foyer which spills into the large dining room. Open to the living area is the well appointed eat in kitchen with more than ample space for preparing your meals. You will be amazed at the living area this unit offers with the very private dual master suites with multiple closets and open, spacious attached bathrooms. Two additional large bedrooms are on the first floor as well as a huge laundry room and full bathroom. Continue upstairs to another room that is ideal for an office, playroom, or a sitting room. Adjoining this room is the upstairs master suite which extends the length of the unit. The space lends itself to not only a bedroom but a sitting area or small office as well! This open, bright townhouse also includes hardwood flooring throughout the dining room, great room, and kitchen, smooth ceilings, and tremendous amount of storage space. This home has so much living space inside, but it also offers the opportunity to enjoy the outdoors as well. Enjoy relaxing at the end of the day on the back deck which backs up to a wooded buffer and watch for wildlife. Walk to the neighborhood pool or take a bike ride and enjoy the marsh views. This unit is a wonderful opportunity to enjoy living at its best in the Low country...</a:t>
            </a:r>
          </a:p>
        </p:txBody>
      </p:sp>
      <p:sp>
        <p:nvSpPr>
          <p:cNvPr id="2" name="Title 1"/>
          <p:cNvSpPr>
            <a:spLocks noGrp="1"/>
          </p:cNvSpPr>
          <p:nvPr>
            <p:ph type="ctrTitle"/>
          </p:nvPr>
        </p:nvSpPr>
        <p:spPr>
          <a:xfrm>
            <a:off x="-2287" y="2935260"/>
            <a:ext cx="7315199" cy="762000"/>
          </a:xfrm>
        </p:spPr>
        <p:txBody>
          <a:bodyPr anchor="t">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tx2">
                    <a:lumMod val="50000"/>
                  </a:schemeClr>
                </a:solidFill>
                <a:effectLst/>
                <a:latin typeface="Trebuchet MS" panose="020B0603020202020204" pitchFamily="34" charset="0"/>
              </a:rPr>
              <a:t>1507 Royal Colony Road</a:t>
            </a:r>
            <a:r>
              <a:rPr lang="en-US" sz="2400" cap="none" dirty="0" smtClean="0">
                <a:ln w="10541" cmpd="sng">
                  <a:noFill/>
                  <a:prstDash val="solid"/>
                </a:ln>
                <a:solidFill>
                  <a:schemeClr val="tx2">
                    <a:lumMod val="50000"/>
                  </a:schemeClr>
                </a:solidFill>
                <a:effectLst/>
                <a:latin typeface="Trebuchet MS" panose="020B0603020202020204" pitchFamily="34" charset="0"/>
              </a:rPr>
              <a:t/>
            </a:r>
            <a:br>
              <a:rPr lang="en-US" sz="2400" cap="none" dirty="0" smtClean="0">
                <a:ln w="10541" cmpd="sng">
                  <a:noFill/>
                  <a:prstDash val="solid"/>
                </a:ln>
                <a:solidFill>
                  <a:schemeClr val="tx2">
                    <a:lumMod val="50000"/>
                  </a:schemeClr>
                </a:solidFill>
                <a:effectLst/>
                <a:latin typeface="Trebuchet MS" panose="020B0603020202020204" pitchFamily="34" charset="0"/>
              </a:rPr>
            </a:br>
            <a:r>
              <a:rPr lang="en-US" sz="1600" b="0" cap="none" dirty="0">
                <a:ln w="10541" cmpd="sng">
                  <a:noFill/>
                  <a:prstDash val="solid"/>
                </a:ln>
                <a:solidFill>
                  <a:schemeClr val="tx2">
                    <a:lumMod val="50000"/>
                  </a:schemeClr>
                </a:solidFill>
                <a:effectLst/>
                <a:latin typeface="Trebuchet MS" panose="020B0603020202020204" pitchFamily="34" charset="0"/>
              </a:rPr>
              <a:t>The Gates of Fenwick Plantation - Johns Island - MLS# 15012918 - $</a:t>
            </a:r>
            <a:r>
              <a:rPr lang="en-US" sz="1600" b="0" cap="none" dirty="0" smtClean="0">
                <a:ln w="10541" cmpd="sng">
                  <a:noFill/>
                  <a:prstDash val="solid"/>
                </a:ln>
                <a:solidFill>
                  <a:schemeClr val="tx2">
                    <a:lumMod val="50000"/>
                  </a:schemeClr>
                </a:solidFill>
                <a:effectLst/>
                <a:latin typeface="Trebuchet MS" panose="020B0603020202020204" pitchFamily="34" charset="0"/>
              </a:rPr>
              <a:t>265,000</a:t>
            </a:r>
            <a:endParaRPr lang="en-US" sz="1400" b="0" cap="none" dirty="0">
              <a:ln w="10541" cmpd="sng">
                <a:noFill/>
                <a:prstDash val="solid"/>
              </a:ln>
              <a:solidFill>
                <a:schemeClr val="tx2">
                  <a:lumMod val="50000"/>
                </a:schemeClr>
              </a:solidFill>
              <a:effectLst/>
              <a:latin typeface="Trebuchet MS" panose="020B0603020202020204" pitchFamily="34" charset="0"/>
            </a:endParaRPr>
          </a:p>
        </p:txBody>
      </p:sp>
      <p:sp>
        <p:nvSpPr>
          <p:cNvPr id="17" name="Rectangle 16"/>
          <p:cNvSpPr/>
          <p:nvPr/>
        </p:nvSpPr>
        <p:spPr>
          <a:xfrm>
            <a:off x="-2287" y="8767934"/>
            <a:ext cx="7315199" cy="1215717"/>
          </a:xfrm>
          <a:prstGeom prst="rect">
            <a:avLst/>
          </a:prstGeom>
        </p:spPr>
        <p:txBody>
          <a:bodyPr wrap="square">
            <a:spAutoFit/>
          </a:bodyPr>
          <a:lstStyle/>
          <a:p>
            <a:pPr algn="ctr"/>
            <a: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t>Peggy Leete</a:t>
            </a:r>
            <a:b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Office </a:t>
            </a: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 (843) 884-1622</a:t>
            </a: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Cell - (843) </a:t>
            </a: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532-7923</a:t>
            </a:r>
            <a:b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b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pleete@carolinaone.com</a:t>
            </a: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www.peggyleetehomes.com</a:t>
            </a:r>
          </a:p>
        </p:txBody>
      </p:sp>
      <p:grpSp>
        <p:nvGrpSpPr>
          <p:cNvPr id="24" name="Group 23"/>
          <p:cNvGrpSpPr/>
          <p:nvPr/>
        </p:nvGrpSpPr>
        <p:grpSpPr>
          <a:xfrm>
            <a:off x="0" y="8920096"/>
            <a:ext cx="1524000" cy="911393"/>
            <a:chOff x="0" y="9037683"/>
            <a:chExt cx="1524000" cy="911393"/>
          </a:xfrm>
        </p:grpSpPr>
        <p:pic>
          <p:nvPicPr>
            <p:cNvPr id="16" name="Pictur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628 Long Point </a:t>
              </a:r>
              <a:r>
                <a:rPr lang="en-US" sz="700" dirty="0" smtClean="0">
                  <a:solidFill>
                    <a:schemeClr val="bg1"/>
                  </a:solidFill>
                  <a:latin typeface="Trebuchet MS" panose="020B0603020202020204" pitchFamily="34" charset="0"/>
                </a:rPr>
                <a:t>Rd</a:t>
              </a:r>
              <a:endParaRPr lang="en-US" sz="700" dirty="0">
                <a:solidFill>
                  <a:schemeClr val="bg1"/>
                </a:solidFill>
                <a:latin typeface="Trebuchet MS" panose="020B0603020202020204" pitchFamily="34" charset="0"/>
              </a:endParaRPr>
            </a:p>
            <a:p>
              <a:pPr algn="ctr"/>
              <a:r>
                <a:rPr lang="en-US" sz="700" dirty="0">
                  <a:solidFill>
                    <a:schemeClr val="bg1"/>
                  </a:solidFill>
                  <a:latin typeface="Trebuchet MS" panose="020B0603020202020204" pitchFamily="34" charset="0"/>
                </a:rPr>
                <a:t>Mt Pleasant, SC 29464</a:t>
              </a:r>
            </a:p>
          </p:txBody>
        </p:sp>
      </p:grpSp>
      <p:sp>
        <p:nvSpPr>
          <p:cNvPr id="23" name="Rectangle 22"/>
          <p:cNvSpPr/>
          <p:nvPr/>
        </p:nvSpPr>
        <p:spPr>
          <a:xfrm>
            <a:off x="-2288" y="0"/>
            <a:ext cx="7315200" cy="492443"/>
          </a:xfrm>
          <a:prstGeom prst="rect">
            <a:avLst/>
          </a:prstGeom>
        </p:spPr>
        <p:txBody>
          <a:bodyPr wrap="square">
            <a:spAutoFit/>
          </a:bodyPr>
          <a:lstStyle/>
          <a:p>
            <a:pPr algn="ctr"/>
            <a:r>
              <a:rPr lang="en-US" sz="2600" i="1" dirty="0">
                <a:solidFill>
                  <a:srgbClr val="FFFF00"/>
                </a:solidFill>
                <a:effectLst>
                  <a:outerShdw blurRad="50800" dist="38100" dir="5400000" algn="t" rotWithShape="0">
                    <a:prstClr val="black">
                      <a:alpha val="40000"/>
                    </a:prstClr>
                  </a:outerShdw>
                </a:effectLst>
                <a:latin typeface="Trebuchet MS" panose="020B0603020202020204" pitchFamily="34" charset="0"/>
              </a:rPr>
              <a:t>Recently </a:t>
            </a:r>
            <a:r>
              <a:rPr lang="en-US" sz="2600" i="1"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t>Reduced! Upgraded </a:t>
            </a:r>
            <a:r>
              <a:rPr lang="en-US" sz="2600" i="1"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t>&amp; Easy To Show</a:t>
            </a:r>
            <a:endParaRPr lang="en-US" sz="2600" i="1" dirty="0">
              <a:solidFill>
                <a:srgbClr val="FFFF00"/>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26" name="Picture 25"/>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4413313" y="3736918"/>
            <a:ext cx="1331021" cy="881801"/>
          </a:xfrm>
          <a:prstGeom prst="rect">
            <a:avLst/>
          </a:prstGeom>
          <a:ln w="3175">
            <a:solidFill>
              <a:schemeClr val="tx2"/>
            </a:solidFill>
          </a:ln>
        </p:spPr>
      </p:pic>
      <p:pic>
        <p:nvPicPr>
          <p:cNvPr id="28" name="Picture 27"/>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5840038" y="3736918"/>
            <a:ext cx="1331021" cy="881801"/>
          </a:xfrm>
          <a:prstGeom prst="rect">
            <a:avLst/>
          </a:prstGeom>
          <a:ln w="3175">
            <a:solidFill>
              <a:schemeClr val="tx2"/>
            </a:solidFill>
          </a:ln>
        </p:spPr>
      </p:pic>
      <p:pic>
        <p:nvPicPr>
          <p:cNvPr id="4" name="Picture 3"/>
          <p:cNvPicPr>
            <a:picLocks noChangeAspect="1"/>
          </p:cNvPicPr>
          <p:nvPr/>
        </p:nvPicPr>
        <p:blipFill rotWithShape="1">
          <a:blip r:embed="rId5" cstate="print">
            <a:extLst>
              <a:ext uri="{28A0092B-C50C-407E-A947-70E740481C1C}">
                <a14:useLocalDpi xmlns:a14="http://schemas.microsoft.com/office/drawing/2010/main" val="0"/>
              </a:ext>
            </a:extLst>
          </a:blip>
          <a:srcRect b="26020"/>
          <a:stretch/>
        </p:blipFill>
        <p:spPr>
          <a:xfrm>
            <a:off x="1251797" y="523221"/>
            <a:ext cx="4800600" cy="2372380"/>
          </a:xfrm>
          <a:prstGeom prst="rect">
            <a:avLst/>
          </a:prstGeom>
          <a:ln w="3175">
            <a:solidFill>
              <a:schemeClr val="tx2"/>
            </a:solidFill>
          </a:ln>
          <a:effectLst/>
        </p:spPr>
      </p:pic>
      <p:pic>
        <p:nvPicPr>
          <p:cNvPr id="30" name="Picture 2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33136" y="3736918"/>
            <a:ext cx="1331020" cy="881801"/>
          </a:xfrm>
          <a:prstGeom prst="rect">
            <a:avLst/>
          </a:prstGeom>
          <a:ln w="3175">
            <a:solidFill>
              <a:schemeClr val="tx2"/>
            </a:solidFill>
          </a:ln>
          <a:effectLst/>
        </p:spPr>
      </p:pic>
      <p:pic>
        <p:nvPicPr>
          <p:cNvPr id="31" name="Picture 30"/>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1559861" y="3736918"/>
            <a:ext cx="1331021" cy="881801"/>
          </a:xfrm>
          <a:prstGeom prst="rect">
            <a:avLst/>
          </a:prstGeom>
          <a:ln w="3175">
            <a:solidFill>
              <a:schemeClr val="tx2"/>
            </a:solidFill>
          </a:ln>
        </p:spPr>
      </p:pic>
      <p:pic>
        <p:nvPicPr>
          <p:cNvPr id="32" name="Picture 31"/>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2986587" y="3736918"/>
            <a:ext cx="1331021" cy="881801"/>
          </a:xfrm>
          <a:prstGeom prst="rect">
            <a:avLst/>
          </a:prstGeom>
          <a:ln w="3175">
            <a:solidFill>
              <a:schemeClr val="tx2"/>
            </a:solidFill>
          </a:ln>
        </p:spPr>
      </p:pic>
      <p:pic>
        <p:nvPicPr>
          <p:cNvPr id="33" name="Picture 32"/>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4413314" y="7620000"/>
            <a:ext cx="1331020" cy="881801"/>
          </a:xfrm>
          <a:prstGeom prst="rect">
            <a:avLst/>
          </a:prstGeom>
          <a:ln w="3175">
            <a:solidFill>
              <a:schemeClr val="tx2"/>
            </a:solidFill>
          </a:ln>
        </p:spPr>
      </p:pic>
      <p:pic>
        <p:nvPicPr>
          <p:cNvPr id="34" name="Picture 33"/>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840039" y="7620000"/>
            <a:ext cx="1331020" cy="881801"/>
          </a:xfrm>
          <a:prstGeom prst="rect">
            <a:avLst/>
          </a:prstGeom>
          <a:ln w="3175">
            <a:solidFill>
              <a:schemeClr val="tx2"/>
            </a:solidFill>
          </a:ln>
        </p:spPr>
      </p:pic>
      <p:pic>
        <p:nvPicPr>
          <p:cNvPr id="35" name="Picture 3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33136" y="7620000"/>
            <a:ext cx="1331020" cy="881800"/>
          </a:xfrm>
          <a:prstGeom prst="rect">
            <a:avLst/>
          </a:prstGeom>
          <a:ln w="3175">
            <a:solidFill>
              <a:schemeClr val="tx2"/>
            </a:solidFill>
          </a:ln>
          <a:effectLst/>
        </p:spPr>
      </p:pic>
      <p:pic>
        <p:nvPicPr>
          <p:cNvPr id="36" name="Picture 35"/>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1559862" y="7620000"/>
            <a:ext cx="1331020" cy="881801"/>
          </a:xfrm>
          <a:prstGeom prst="rect">
            <a:avLst/>
          </a:prstGeom>
          <a:ln w="3175">
            <a:solidFill>
              <a:schemeClr val="tx2"/>
            </a:solidFill>
          </a:ln>
        </p:spPr>
      </p:pic>
      <p:pic>
        <p:nvPicPr>
          <p:cNvPr id="37" name="Picture 36"/>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2986588" y="7620000"/>
            <a:ext cx="1331020" cy="881801"/>
          </a:xfrm>
          <a:prstGeom prst="rect">
            <a:avLst/>
          </a:prstGeom>
          <a:ln w="3175">
            <a:solidFill>
              <a:schemeClr val="tx2"/>
            </a:solidFill>
          </a:ln>
        </p:spPr>
      </p:pic>
      <p:pic>
        <p:nvPicPr>
          <p:cNvPr id="1026" name="Picture 2" descr="http://photos.flexmls.com/chs/20141013163944617452000000.jpg"/>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706862" y="8767934"/>
            <a:ext cx="1464196" cy="12152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92</TotalTime>
  <Words>304</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1507 Royal Colony Road The Gates of Fenwick Plantation - Johns Island - MLS# 15012918 - $265,000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23</cp:revision>
  <dcterms:created xsi:type="dcterms:W3CDTF">2006-08-16T00:00:00Z</dcterms:created>
  <dcterms:modified xsi:type="dcterms:W3CDTF">2015-11-24T16:51:42Z</dcterms:modified>
</cp:coreProperties>
</file>