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CE3"/>
    <a:srgbClr val="C0E0FE"/>
    <a:srgbClr val="0187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p:cNvSpPr>
            <a:spLocks noGrp="1"/>
          </p:cNvSpPr>
          <p:nvPr>
            <p:ph type="dt" sz="half" idx="10"/>
          </p:nvPr>
        </p:nvSpPr>
        <p:spPr/>
        <p:txBody>
          <a:bodyPr/>
          <a:lstStyle/>
          <a:p>
            <a:fld id="{51C40C15-2CBC-40EB-88FB-E14616FDB445}"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5/1/2018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1055" y="3927899"/>
            <a:ext cx="2087820"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6030" y="3927899"/>
            <a:ext cx="2087821"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C40C15-2CBC-40EB-88FB-E14616FDB445}"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C40C15-2CBC-40EB-88FB-E14616FDB445}" type="datetimeFigureOut">
              <a:rPr lang="en-US" smtClean="0"/>
              <a:t>5/1/2018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C40C15-2CBC-40EB-88FB-E14616FDB445}" type="datetimeFigureOut">
              <a:rPr lang="en-US" smtClean="0"/>
              <a:t>5/1/2018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5/1/2018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5/1/2018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5/1/2018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1093303"/>
          </a:xfrm>
        </p:spPr>
        <p:txBody>
          <a:bodyPr anchor="t">
            <a:noAutofit/>
          </a:bodyPr>
          <a:lstStyle/>
          <a:p>
            <a:r>
              <a:rPr lang="en-US" sz="2800" b="1" dirty="0">
                <a:ln>
                  <a:solidFill>
                    <a:schemeClr val="bg1"/>
                  </a:solidFill>
                </a:ln>
                <a:solidFill>
                  <a:schemeClr val="bg1"/>
                </a:solidFill>
                <a:effectLst>
                  <a:outerShdw blurRad="50800" dist="38100" dir="5400000" algn="t" rotWithShape="0">
                    <a:prstClr val="black">
                      <a:alpha val="40000"/>
                    </a:prstClr>
                  </a:outerShdw>
                </a:effectLst>
              </a:rPr>
              <a:t>1509 </a:t>
            </a:r>
            <a:r>
              <a:rPr lang="en-US" sz="2800" b="1" dirty="0" err="1">
                <a:ln>
                  <a:solidFill>
                    <a:schemeClr val="bg1"/>
                  </a:solidFill>
                </a:ln>
                <a:solidFill>
                  <a:schemeClr val="bg1"/>
                </a:solidFill>
                <a:effectLst>
                  <a:outerShdw blurRad="50800" dist="38100" dir="5400000" algn="t" rotWithShape="0">
                    <a:prstClr val="black">
                      <a:alpha val="40000"/>
                    </a:prstClr>
                  </a:outerShdw>
                </a:effectLst>
              </a:rPr>
              <a:t>Jahnz</a:t>
            </a:r>
            <a:r>
              <a:rPr lang="en-US" sz="2800" b="1" dirty="0">
                <a:ln>
                  <a:solidFill>
                    <a:schemeClr val="bg1"/>
                  </a:solidFill>
                </a:ln>
                <a:solidFill>
                  <a:schemeClr val="bg1"/>
                </a:solidFill>
                <a:effectLst>
                  <a:outerShdw blurRad="50800" dist="38100" dir="5400000" algn="t" rotWithShape="0">
                    <a:prstClr val="black">
                      <a:alpha val="40000"/>
                    </a:prstClr>
                  </a:outerShdw>
                </a:effectLst>
              </a:rPr>
              <a:t> Court</a:t>
            </a:r>
            <a:br>
              <a:rPr lang="en-US" sz="2800" b="1" dirty="0">
                <a:ln>
                  <a:solidFill>
                    <a:schemeClr val="bg1"/>
                  </a:solidFill>
                </a:ln>
                <a:solidFill>
                  <a:schemeClr val="bg1"/>
                </a:solidFill>
                <a:effectLst>
                  <a:outerShdw blurRad="50800" dist="38100" dir="5400000" algn="t" rotWithShape="0">
                    <a:prstClr val="black">
                      <a:alpha val="40000"/>
                    </a:prstClr>
                  </a:outerShdw>
                </a:effectLst>
              </a:rPr>
            </a:br>
            <a:r>
              <a:rPr lang="en-US" sz="1800" dirty="0">
                <a:ln>
                  <a:solidFill>
                    <a:schemeClr val="bg1"/>
                  </a:solidFill>
                </a:ln>
                <a:solidFill>
                  <a:schemeClr val="bg1"/>
                </a:solidFill>
                <a:effectLst>
                  <a:outerShdw blurRad="50800" dist="38100" dir="5400000" algn="t" rotWithShape="0">
                    <a:prstClr val="black">
                      <a:alpha val="40000"/>
                    </a:prstClr>
                  </a:outerShdw>
                </a:effectLst>
              </a:rPr>
              <a:t>Salisbury Acres :: Summerville, SC 29485 :: MLS# 18000900 :: </a:t>
            </a:r>
            <a:r>
              <a:rPr lang="en-US" sz="1800">
                <a:ln>
                  <a:solidFill>
                    <a:schemeClr val="bg1"/>
                  </a:solidFill>
                </a:ln>
                <a:solidFill>
                  <a:schemeClr val="bg1"/>
                </a:solidFill>
                <a:effectLst>
                  <a:outerShdw blurRad="50800" dist="38100" dir="5400000" algn="t" rotWithShape="0">
                    <a:prstClr val="black">
                      <a:alpha val="40000"/>
                    </a:prstClr>
                  </a:outerShdw>
                </a:effectLst>
              </a:rPr>
              <a:t>$400,000</a:t>
            </a:r>
            <a:endParaRPr lang="en-US" sz="1800" dirty="0">
              <a:ln>
                <a:solidFill>
                  <a:schemeClr val="bg1"/>
                </a:solidFill>
              </a:ln>
              <a:solidFill>
                <a:schemeClr val="bg1"/>
              </a:solidFill>
              <a:effectLst>
                <a:outerShdw blurRad="50800" dist="38100" dir="5400000" algn="t" rotWithShape="0">
                  <a:prstClr val="black">
                    <a:alpha val="40000"/>
                  </a:prstClr>
                </a:outerShdw>
              </a:effectLst>
            </a:endParaRPr>
          </a:p>
        </p:txBody>
      </p:sp>
      <p:sp>
        <p:nvSpPr>
          <p:cNvPr id="3" name="Subtitle 2"/>
          <p:cNvSpPr>
            <a:spLocks noGrp="1"/>
          </p:cNvSpPr>
          <p:nvPr>
            <p:ph type="subTitle" idx="1"/>
          </p:nvPr>
        </p:nvSpPr>
        <p:spPr>
          <a:xfrm>
            <a:off x="1642940" y="3774133"/>
            <a:ext cx="4486520" cy="5175836"/>
          </a:xfrm>
        </p:spPr>
        <p:txBody>
          <a:bodyPr anchor="ctr">
            <a:noAutofit/>
          </a:bodyPr>
          <a:lstStyle/>
          <a:p>
            <a:r>
              <a:rPr lang="en-US" sz="1400" dirty="0">
                <a:solidFill>
                  <a:schemeClr val="bg1"/>
                </a:solidFill>
              </a:rPr>
              <a:t>Ready Now (New Home) – Welcome to 1509 </a:t>
            </a:r>
            <a:r>
              <a:rPr lang="en-US" sz="1400" dirty="0" err="1">
                <a:solidFill>
                  <a:schemeClr val="bg1"/>
                </a:solidFill>
              </a:rPr>
              <a:t>Jahnz</a:t>
            </a:r>
            <a:r>
              <a:rPr lang="en-US" sz="1400" dirty="0">
                <a:solidFill>
                  <a:schemeClr val="bg1"/>
                </a:solidFill>
              </a:rPr>
              <a:t> Ave. This 5 Bedroom, 3.5 Bathrooms, with a 3 Car Garage home has all the upgrades. Lowcountry living at its best! The homesite is on Over a Half Acre which is extremely hard to find on New Construction Homes in Summerville. The features include 5” Hardwood Floor in the Foyer, Dining Room, Kitchen, Family Room and Hardwood Stair Treads leading up to the second level. Granite Countertops in the Kitchen and Bathrooms, a Screened Porch off of the Family Room, Gas Fire Place in the Family Room has a Granite Surround with a Custom Mantle. The Kitchen features Upgraded Gas Stove, Dishwasher and Microwave in the Black Stainless Steel finish giving a clean crisp high-end feel. Dual Owner’s Suite so a Full Owner’s Suites on the Main Level &amp; a Full Owner's Suites on the Main Level and a Full Owner's Suite on the Second Level as well. Both Master Bedroom features Huge Walk-in Closets. Upstairs you'll find a Loft / Office / Study Area with Vaulted Ceilings, a 5.1 Pre-wired Surround Sound and a Structural wiring package that is Smart TV ready. There is a Balcony off the loft that overlooks the private Cul-de-sac. This is clearly the Best Value in Summerville and is located minutes from Historic Downtown Summerville, Shopping, Restaurants, Parks, and I-26. This home Is in the Dorchester II School District. Book your Showing today!</a:t>
            </a:r>
            <a:endParaRPr lang="en-US" sz="1100" dirty="0">
              <a:solidFill>
                <a:schemeClr val="bg1"/>
              </a:solidFill>
            </a:endParaRPr>
          </a:p>
        </p:txBody>
      </p:sp>
      <p:pic>
        <p:nvPicPr>
          <p:cNvPr id="5" name="Picture 4"/>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77913" y="969977"/>
            <a:ext cx="1463040" cy="978408"/>
          </a:xfrm>
          <a:prstGeom prst="rect">
            <a:avLst/>
          </a:prstGeom>
        </p:spPr>
      </p:pic>
      <p:pic>
        <p:nvPicPr>
          <p:cNvPr id="6" name="Picture 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77913" y="3780907"/>
            <a:ext cx="1463040" cy="978408"/>
          </a:xfrm>
          <a:prstGeom prst="rect">
            <a:avLst/>
          </a:prstGeom>
        </p:spPr>
      </p:pic>
      <p:pic>
        <p:nvPicPr>
          <p:cNvPr id="7" name="Picture 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3" y="2375442"/>
            <a:ext cx="1463040" cy="978408"/>
          </a:xfrm>
          <a:prstGeom prst="rect">
            <a:avLst/>
          </a:prstGeom>
        </p:spPr>
      </p:pic>
      <p:pic>
        <p:nvPicPr>
          <p:cNvPr id="8" name="Picture 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30012" y="2375442"/>
            <a:ext cx="1463040" cy="978408"/>
          </a:xfrm>
          <a:prstGeom prst="rect">
            <a:avLst/>
          </a:prstGeom>
        </p:spPr>
      </p:pic>
      <p:pic>
        <p:nvPicPr>
          <p:cNvPr id="9" name="Picture 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30012" y="5148272"/>
            <a:ext cx="1463040" cy="978408"/>
          </a:xfrm>
          <a:prstGeom prst="rect">
            <a:avLst/>
          </a:prstGeom>
        </p:spPr>
      </p:pic>
      <p:pic>
        <p:nvPicPr>
          <p:cNvPr id="10" name="Picture 9"/>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30012" y="3780907"/>
            <a:ext cx="1463040" cy="978408"/>
          </a:xfrm>
          <a:prstGeom prst="rect">
            <a:avLst/>
          </a:prstGeom>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77913" y="5186372"/>
            <a:ext cx="1463040" cy="978408"/>
          </a:xfrm>
          <a:prstGeom prst="rect">
            <a:avLst/>
          </a:prstGeom>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30012" y="7999674"/>
            <a:ext cx="1463040" cy="975360"/>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a:solidFill>
                  <a:srgbClr val="FFFF00"/>
                </a:solidFill>
                <a:effectLst>
                  <a:outerShdw blurRad="38100" dist="38100" dir="2700000" algn="tl">
                    <a:srgbClr val="000000">
                      <a:alpha val="43137"/>
                    </a:srgbClr>
                  </a:outerShdw>
                </a:effectLst>
              </a:rPr>
              <a:t>Chris Eller</a:t>
            </a:r>
          </a:p>
          <a:p>
            <a:r>
              <a:rPr lang="en-US" sz="1400" dirty="0">
                <a:solidFill>
                  <a:srgbClr val="FFFF00"/>
                </a:solidFill>
                <a:effectLst>
                  <a:outerShdw blurRad="38100" dist="38100" dir="2700000" algn="tl">
                    <a:srgbClr val="000000">
                      <a:alpha val="43137"/>
                    </a:srgbClr>
                  </a:outerShdw>
                </a:effectLst>
              </a:rPr>
              <a:t>EPRO, GRN, SFR, REALTOR, CRS</a:t>
            </a:r>
          </a:p>
          <a:p>
            <a:r>
              <a:rPr lang="en-US" sz="1400" dirty="0">
                <a:solidFill>
                  <a:srgbClr val="FFFF00"/>
                </a:solidFill>
                <a:effectLst>
                  <a:outerShdw blurRad="38100" dist="38100" dir="2700000" algn="tl">
                    <a:srgbClr val="000000">
                      <a:alpha val="43137"/>
                    </a:srgbClr>
                  </a:outerShdw>
                </a:effectLst>
              </a:rPr>
              <a:t>(843) 343-3359</a:t>
            </a:r>
          </a:p>
          <a:p>
            <a:r>
              <a:rPr lang="en-US" sz="1400" dirty="0">
                <a:solidFill>
                  <a:srgbClr val="FFFF00"/>
                </a:solidFill>
                <a:effectLst>
                  <a:outerShdw blurRad="38100" dist="38100" dir="2700000" algn="tl">
                    <a:srgbClr val="000000">
                      <a:alpha val="43137"/>
                    </a:srgbClr>
                  </a:outerShdw>
                </a:effectLst>
              </a:rPr>
              <a:t>iconicdevelopments@gmail.com</a:t>
            </a: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a:solidFill>
                  <a:srgbClr val="FFFF00"/>
                </a:solidFill>
                <a:effectLst>
                  <a:outerShdw blurRad="38100" dist="38100" dir="2700000" algn="tl">
                    <a:srgbClr val="000000">
                      <a:alpha val="43137"/>
                    </a:srgbClr>
                  </a:outerShdw>
                </a:effectLst>
              </a:rPr>
              <a:t>GFH Realty, LLC</a:t>
            </a:r>
          </a:p>
          <a:p>
            <a:pPr algn="r"/>
            <a:r>
              <a:rPr lang="en-US" sz="1400" dirty="0">
                <a:solidFill>
                  <a:srgbClr val="FFFF00"/>
                </a:solidFill>
                <a:effectLst>
                  <a:outerShdw blurRad="38100" dist="38100" dir="2700000" algn="tl">
                    <a:srgbClr val="000000">
                      <a:alpha val="43137"/>
                    </a:srgbClr>
                  </a:outerShdw>
                </a:effectLst>
              </a:rPr>
              <a:t>498 Wando Park Blvd Suite 1125</a:t>
            </a:r>
          </a:p>
          <a:p>
            <a:pPr algn="r"/>
            <a:r>
              <a:rPr lang="en-US" sz="1400" dirty="0">
                <a:solidFill>
                  <a:srgbClr val="FFFF00"/>
                </a:solidFill>
                <a:effectLst>
                  <a:outerShdw blurRad="38100" dist="38100" dir="2700000" algn="tl">
                    <a:srgbClr val="000000">
                      <a:alpha val="43137"/>
                    </a:srgbClr>
                  </a:outerShdw>
                </a:effectLst>
              </a:rPr>
              <a:t>Mt. Pleasant, SC 29464</a:t>
            </a:r>
          </a:p>
          <a:p>
            <a:pPr algn="r"/>
            <a:r>
              <a:rPr lang="en-US" sz="1400" dirty="0">
                <a:solidFill>
                  <a:srgbClr val="FFFF00"/>
                </a:solidFill>
                <a:effectLst>
                  <a:outerShdw blurRad="38100" dist="38100" dir="2700000" algn="tl">
                    <a:srgbClr val="000000">
                      <a:alpha val="43137"/>
                    </a:srgbClr>
                  </a:outerShdw>
                </a:effectLst>
              </a:rPr>
              <a:t>www.gallowayfamilyhomes.com</a:t>
            </a:r>
          </a:p>
        </p:txBody>
      </p:sp>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77913" y="7997304"/>
            <a:ext cx="1463040" cy="978408"/>
          </a:xfrm>
          <a:prstGeom prst="rect">
            <a:avLst/>
          </a:prstGeom>
        </p:spPr>
      </p:pic>
      <p:pic>
        <p:nvPicPr>
          <p:cNvPr id="18" name="Picture 17"/>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77913" y="6591837"/>
            <a:ext cx="1463040" cy="978408"/>
          </a:xfrm>
          <a:prstGeom prst="rect">
            <a:avLst/>
          </a:prstGeom>
        </p:spPr>
      </p:pic>
      <p:pic>
        <p:nvPicPr>
          <p:cNvPr id="19" name="Picture 18"/>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130012" y="969977"/>
            <a:ext cx="1463040" cy="978408"/>
          </a:xfrm>
          <a:prstGeom prst="rect">
            <a:avLst/>
          </a:prstGeom>
        </p:spPr>
      </p:pic>
      <p:pic>
        <p:nvPicPr>
          <p:cNvPr id="22" name="Picture 21"/>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130012" y="6573973"/>
            <a:ext cx="1463040" cy="978408"/>
          </a:xfrm>
          <a:prstGeom prst="rect">
            <a:avLst/>
          </a:prstGeom>
        </p:spPr>
      </p:pic>
      <p:pic>
        <p:nvPicPr>
          <p:cNvPr id="13" name="Picture 12"/>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810359" y="969977"/>
            <a:ext cx="4146688" cy="2768304"/>
          </a:xfrm>
          <a:prstGeom prst="rect">
            <a:avLst/>
          </a:prstGeom>
        </p:spPr>
      </p:pic>
      <p:sp>
        <p:nvSpPr>
          <p:cNvPr id="4" name="Diagonal Stripe 3"/>
          <p:cNvSpPr/>
          <p:nvPr/>
        </p:nvSpPr>
        <p:spPr>
          <a:xfrm>
            <a:off x="1807474" y="969977"/>
            <a:ext cx="1485198" cy="1401740"/>
          </a:xfrm>
          <a:prstGeom prst="diagStrip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solidFill>
                <a:schemeClr val="tx1"/>
              </a:solidFill>
            </a:endParaRPr>
          </a:p>
        </p:txBody>
      </p:sp>
      <p:sp>
        <p:nvSpPr>
          <p:cNvPr id="20" name="Rectangle 19"/>
          <p:cNvSpPr/>
          <p:nvPr/>
        </p:nvSpPr>
        <p:spPr>
          <a:xfrm rot="19066575">
            <a:off x="1641198" y="1196519"/>
            <a:ext cx="1406795" cy="646331"/>
          </a:xfrm>
          <a:prstGeom prst="rect">
            <a:avLst/>
          </a:prstGeom>
        </p:spPr>
        <p:txBody>
          <a:bodyPr wrap="none">
            <a:spAutoFit/>
          </a:bodyPr>
          <a:lstStyle/>
          <a:p>
            <a:pPr algn="ctr"/>
            <a:r>
              <a:rPr lang="en-US" b="1" dirty="0">
                <a:solidFill>
                  <a:schemeClr val="bg1"/>
                </a:solidFill>
                <a:effectLst>
                  <a:outerShdw blurRad="38100" dist="38100" dir="2700000" algn="tl">
                    <a:srgbClr val="000000">
                      <a:alpha val="43137"/>
                    </a:srgbClr>
                  </a:outerShdw>
                </a:effectLst>
              </a:rPr>
              <a:t>New</a:t>
            </a:r>
          </a:p>
          <a:p>
            <a:pPr algn="ctr"/>
            <a:r>
              <a:rPr lang="en-US" b="1" dirty="0">
                <a:solidFill>
                  <a:schemeClr val="bg1"/>
                </a:solidFill>
                <a:effectLst>
                  <a:outerShdw blurRad="38100" dist="38100" dir="2700000" algn="tl">
                    <a:srgbClr val="000000">
                      <a:alpha val="43137"/>
                    </a:srgbClr>
                  </a:outerShdw>
                </a:effectLst>
              </a:rPr>
              <a:t>Construction</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27301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314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1509 Jahnz Court Salisbury Acres :: Summerville, SC 29485 :: MLS# 18000900 :: $400,000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28</cp:revision>
  <dcterms:created xsi:type="dcterms:W3CDTF">2015-07-03T21:49:28Z</dcterms:created>
  <dcterms:modified xsi:type="dcterms:W3CDTF">2018-05-01T18:40:08Z</dcterms:modified>
</cp:coreProperties>
</file>