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CE3"/>
    <a:srgbClr val="C0E0FE"/>
    <a:srgbClr val="0187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03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p>
        </p:txBody>
      </p:sp>
      <p:sp>
        <p:nvSpPr>
          <p:cNvPr id="4" name="Date Placeholder 3"/>
          <p:cNvSpPr>
            <a:spLocks noGrp="1"/>
          </p:cNvSpPr>
          <p:nvPr>
            <p:ph type="dt" sz="half" idx="10"/>
          </p:nvPr>
        </p:nvSpPr>
        <p:spPr/>
        <p:txBody>
          <a:bodyPr/>
          <a:lstStyle/>
          <a:p>
            <a:fld id="{51C40C15-2CBC-40EB-88FB-E14616FDB445}" type="datetimeFigureOut">
              <a:rPr lang="en-US" smtClean="0"/>
              <a:t>10/13/2017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10/13/2017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10/13/2017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10/13/2017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10/13/2017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1055" y="3927899"/>
            <a:ext cx="2087820"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6030" y="3927899"/>
            <a:ext cx="2087821"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C40C15-2CBC-40EB-88FB-E14616FDB445}" type="datetimeFigureOut">
              <a:rPr lang="en-US" smtClean="0"/>
              <a:t>10/13/2017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C40C15-2CBC-40EB-88FB-E14616FDB445}" type="datetimeFigureOut">
              <a:rPr lang="en-US" smtClean="0"/>
              <a:t>10/13/2017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C40C15-2CBC-40EB-88FB-E14616FDB445}" type="datetimeFigureOut">
              <a:rPr lang="en-US" smtClean="0"/>
              <a:t>10/13/2017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10/13/2017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10/13/2017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10/13/2017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10/13/2017</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1093303"/>
          </a:xfrm>
        </p:spPr>
        <p:txBody>
          <a:bodyPr anchor="t">
            <a:noAutofit/>
          </a:bodyPr>
          <a:lstStyle/>
          <a:p>
            <a:r>
              <a:rPr lang="en-US" sz="2800" b="1" dirty="0">
                <a:ln>
                  <a:solidFill>
                    <a:schemeClr val="bg1"/>
                  </a:solidFill>
                </a:ln>
                <a:solidFill>
                  <a:schemeClr val="bg1"/>
                </a:solidFill>
                <a:effectLst>
                  <a:outerShdw blurRad="50800" dist="38100" dir="5400000" algn="t" rotWithShape="0">
                    <a:prstClr val="black">
                      <a:alpha val="40000"/>
                    </a:prstClr>
                  </a:outerShdw>
                </a:effectLst>
              </a:rPr>
              <a:t>1509 </a:t>
            </a:r>
            <a:r>
              <a:rPr lang="en-US" sz="2800" b="1" dirty="0" err="1">
                <a:ln>
                  <a:solidFill>
                    <a:schemeClr val="bg1"/>
                  </a:solidFill>
                </a:ln>
                <a:solidFill>
                  <a:schemeClr val="bg1"/>
                </a:solidFill>
                <a:effectLst>
                  <a:outerShdw blurRad="50800" dist="38100" dir="5400000" algn="t" rotWithShape="0">
                    <a:prstClr val="black">
                      <a:alpha val="40000"/>
                    </a:prstClr>
                  </a:outerShdw>
                </a:effectLst>
              </a:rPr>
              <a:t>Jahnz</a:t>
            </a:r>
            <a:r>
              <a:rPr lang="en-US" sz="2800" b="1" dirty="0">
                <a:ln>
                  <a:solidFill>
                    <a:schemeClr val="bg1"/>
                  </a:solidFill>
                </a:ln>
                <a:solidFill>
                  <a:schemeClr val="bg1"/>
                </a:solidFill>
                <a:effectLst>
                  <a:outerShdw blurRad="50800" dist="38100" dir="5400000" algn="t" rotWithShape="0">
                    <a:prstClr val="black">
                      <a:alpha val="40000"/>
                    </a:prstClr>
                  </a:outerShdw>
                </a:effectLst>
              </a:rPr>
              <a:t> Court</a:t>
            </a:r>
            <a:br>
              <a:rPr lang="en-US" sz="2800" b="1" dirty="0">
                <a:ln>
                  <a:solidFill>
                    <a:schemeClr val="bg1"/>
                  </a:solidFill>
                </a:ln>
                <a:solidFill>
                  <a:schemeClr val="bg1"/>
                </a:solidFill>
                <a:effectLst>
                  <a:outerShdw blurRad="50800" dist="38100" dir="5400000" algn="t" rotWithShape="0">
                    <a:prstClr val="black">
                      <a:alpha val="40000"/>
                    </a:prstClr>
                  </a:outerShdw>
                </a:effectLst>
              </a:rPr>
            </a:br>
            <a:r>
              <a:rPr lang="en-US" sz="1800" dirty="0">
                <a:ln>
                  <a:solidFill>
                    <a:schemeClr val="bg1"/>
                  </a:solidFill>
                </a:ln>
                <a:solidFill>
                  <a:schemeClr val="bg1"/>
                </a:solidFill>
                <a:effectLst>
                  <a:outerShdw blurRad="50800" dist="38100" dir="5400000" algn="t" rotWithShape="0">
                    <a:prstClr val="black">
                      <a:alpha val="40000"/>
                    </a:prstClr>
                  </a:outerShdw>
                </a:effectLst>
              </a:rPr>
              <a:t>Salisbury Acres :: Summerville, SC 29485 :: MLS# 16031095 :: $399,990</a:t>
            </a:r>
          </a:p>
        </p:txBody>
      </p:sp>
      <p:sp>
        <p:nvSpPr>
          <p:cNvPr id="3" name="Subtitle 2"/>
          <p:cNvSpPr>
            <a:spLocks noGrp="1"/>
          </p:cNvSpPr>
          <p:nvPr>
            <p:ph type="subTitle" idx="1"/>
          </p:nvPr>
        </p:nvSpPr>
        <p:spPr>
          <a:xfrm>
            <a:off x="1642940" y="3774133"/>
            <a:ext cx="4486520" cy="5175836"/>
          </a:xfrm>
        </p:spPr>
        <p:txBody>
          <a:bodyPr anchor="ctr">
            <a:noAutofit/>
          </a:bodyPr>
          <a:lstStyle/>
          <a:p>
            <a:r>
              <a:rPr lang="en-US" sz="1800" b="1" dirty="0">
                <a:solidFill>
                  <a:schemeClr val="bg1"/>
                </a:solidFill>
              </a:rPr>
              <a:t>OVER A HALF ACRE</a:t>
            </a:r>
            <a:br>
              <a:rPr lang="en-US" sz="1800" b="1" dirty="0">
                <a:solidFill>
                  <a:schemeClr val="bg1"/>
                </a:solidFill>
              </a:rPr>
            </a:br>
            <a:r>
              <a:rPr lang="en-US" sz="1800" b="1" dirty="0">
                <a:solidFill>
                  <a:schemeClr val="bg1"/>
                </a:solidFill>
              </a:rPr>
              <a:t>New Construction (Ready Now)</a:t>
            </a:r>
            <a:br>
              <a:rPr lang="en-US" sz="1800" b="1" dirty="0">
                <a:solidFill>
                  <a:schemeClr val="bg1"/>
                </a:solidFill>
              </a:rPr>
            </a:br>
            <a:r>
              <a:rPr lang="en-US" sz="1800" b="1" dirty="0">
                <a:solidFill>
                  <a:schemeClr val="bg1"/>
                </a:solidFill>
              </a:rPr>
              <a:t>Three Car Garage</a:t>
            </a:r>
          </a:p>
          <a:p>
            <a:r>
              <a:rPr lang="en-US" sz="1600" dirty="0">
                <a:solidFill>
                  <a:schemeClr val="bg1"/>
                </a:solidFill>
              </a:rPr>
              <a:t>No shortage of WOW in this gorgeous Salisbury Acres home! Brand New Construction 5 Bedrooms an office / study or Loft. Huge Backyard, 9' smooth ceilings on 1st floor with upgraded crown molding! Beautiful hardwoods in dining, kitchen, foyer, and staircase! 42" Maple cabinets in the kitchen! Granite! Granite! Granite! in the kitchen and all bathrooms! Dual Master Bedrooms with One Downstairs and One Upstairs with plenty of room for a sitting area. Large walk in closets! The MBR bathroom has upgraded features including his and her sinks, walk in shower and private toilet. The huge 2nd floor loft area is the perfect entertainment that leads out to the upstairs Balcony. Best Value you in Summerville and is located 5mins from Historic Summerville, Shopping, Restaurant, and Parks.</a:t>
            </a:r>
            <a:endParaRPr lang="en-US" sz="1400" dirty="0">
              <a:solidFill>
                <a:schemeClr val="bg1"/>
              </a:solidFill>
            </a:endParaRPr>
          </a:p>
        </p:txBody>
      </p:sp>
      <p:pic>
        <p:nvPicPr>
          <p:cNvPr id="5" name="Picture 4"/>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77914" y="969977"/>
            <a:ext cx="1462020" cy="974680"/>
          </a:xfrm>
          <a:prstGeom prst="rect">
            <a:avLst/>
          </a:prstGeom>
        </p:spPr>
      </p:pic>
      <p:pic>
        <p:nvPicPr>
          <p:cNvPr id="6" name="Picture 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77914" y="3777142"/>
            <a:ext cx="1462020" cy="972649"/>
          </a:xfrm>
          <a:prstGeom prst="rect">
            <a:avLst/>
          </a:prstGeom>
        </p:spPr>
      </p:pic>
      <p:pic>
        <p:nvPicPr>
          <p:cNvPr id="7" name="Picture 6"/>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77914" y="2373052"/>
            <a:ext cx="1462020" cy="974680"/>
          </a:xfrm>
          <a:prstGeom prst="rect">
            <a:avLst/>
          </a:prstGeom>
        </p:spPr>
      </p:pic>
      <p:pic>
        <p:nvPicPr>
          <p:cNvPr id="8" name="Picture 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27474" y="2371717"/>
            <a:ext cx="1462020" cy="976036"/>
          </a:xfrm>
          <a:prstGeom prst="rect">
            <a:avLst/>
          </a:prstGeom>
        </p:spPr>
      </p:pic>
      <p:pic>
        <p:nvPicPr>
          <p:cNvPr id="9" name="Picture 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27474" y="5175193"/>
            <a:ext cx="1462020" cy="974680"/>
          </a:xfrm>
          <a:prstGeom prst="rect">
            <a:avLst/>
          </a:prstGeom>
        </p:spPr>
      </p:pic>
      <p:pic>
        <p:nvPicPr>
          <p:cNvPr id="10" name="Picture 9"/>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27474" y="3774133"/>
            <a:ext cx="1462020" cy="974680"/>
          </a:xfrm>
          <a:prstGeom prst="rect">
            <a:avLst/>
          </a:prstGeom>
        </p:spPr>
      </p:pic>
      <p:pic>
        <p:nvPicPr>
          <p:cNvPr id="11" name="Picture 1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77914" y="5179202"/>
            <a:ext cx="1462021" cy="972650"/>
          </a:xfrm>
          <a:prstGeom prst="rect">
            <a:avLst/>
          </a:prstGeom>
        </p:spPr>
      </p:pic>
      <p:pic>
        <p:nvPicPr>
          <p:cNvPr id="12" name="Picture 1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27474" y="6576253"/>
            <a:ext cx="1463040" cy="973328"/>
          </a:xfrm>
          <a:prstGeom prst="rect">
            <a:avLst/>
          </a:prstGeom>
        </p:spPr>
      </p:pic>
      <p:sp>
        <p:nvSpPr>
          <p:cNvPr id="14" name="Rectangle 13"/>
          <p:cNvSpPr/>
          <p:nvPr/>
        </p:nvSpPr>
        <p:spPr>
          <a:xfrm>
            <a:off x="0" y="9076729"/>
            <a:ext cx="3886200" cy="984885"/>
          </a:xfrm>
          <a:prstGeom prst="rect">
            <a:avLst/>
          </a:prstGeom>
        </p:spPr>
        <p:txBody>
          <a:bodyPr>
            <a:spAutoFit/>
          </a:bodyPr>
          <a:lstStyle/>
          <a:p>
            <a:r>
              <a:rPr lang="en-US" sz="1600" b="1" dirty="0">
                <a:solidFill>
                  <a:srgbClr val="FFFF00"/>
                </a:solidFill>
                <a:effectLst>
                  <a:outerShdw blurRad="38100" dist="38100" dir="2700000" algn="tl">
                    <a:srgbClr val="000000">
                      <a:alpha val="43137"/>
                    </a:srgbClr>
                  </a:outerShdw>
                </a:effectLst>
              </a:rPr>
              <a:t>Chris Eller</a:t>
            </a:r>
          </a:p>
          <a:p>
            <a:r>
              <a:rPr lang="en-US" sz="1400" dirty="0">
                <a:solidFill>
                  <a:srgbClr val="FFFF00"/>
                </a:solidFill>
                <a:effectLst>
                  <a:outerShdw blurRad="38100" dist="38100" dir="2700000" algn="tl">
                    <a:srgbClr val="000000">
                      <a:alpha val="43137"/>
                    </a:srgbClr>
                  </a:outerShdw>
                </a:effectLst>
              </a:rPr>
              <a:t>EPRO, GRN, SFR, REALTOR, CRS</a:t>
            </a:r>
          </a:p>
          <a:p>
            <a:r>
              <a:rPr lang="en-US" sz="1400" dirty="0">
                <a:solidFill>
                  <a:srgbClr val="FFFF00"/>
                </a:solidFill>
                <a:effectLst>
                  <a:outerShdw blurRad="38100" dist="38100" dir="2700000" algn="tl">
                    <a:srgbClr val="000000">
                      <a:alpha val="43137"/>
                    </a:srgbClr>
                  </a:outerShdw>
                </a:effectLst>
              </a:rPr>
              <a:t>(843) 343-3359</a:t>
            </a:r>
          </a:p>
          <a:p>
            <a:r>
              <a:rPr lang="en-US" sz="1400" dirty="0">
                <a:solidFill>
                  <a:srgbClr val="FFFF00"/>
                </a:solidFill>
                <a:effectLst>
                  <a:outerShdw blurRad="38100" dist="38100" dir="2700000" algn="tl">
                    <a:srgbClr val="000000">
                      <a:alpha val="43137"/>
                    </a:srgbClr>
                  </a:outerShdw>
                </a:effectLst>
              </a:rPr>
              <a:t>iconicdevelopments@gmail.com</a:t>
            </a: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a:solidFill>
                  <a:srgbClr val="FFFF00"/>
                </a:solidFill>
                <a:effectLst>
                  <a:outerShdw blurRad="38100" dist="38100" dir="2700000" algn="tl">
                    <a:srgbClr val="000000">
                      <a:alpha val="43137"/>
                    </a:srgbClr>
                  </a:outerShdw>
                </a:effectLst>
              </a:rPr>
              <a:t>GFH Realty, LLC</a:t>
            </a:r>
          </a:p>
          <a:p>
            <a:pPr algn="r"/>
            <a:r>
              <a:rPr lang="en-US" sz="1400" dirty="0">
                <a:solidFill>
                  <a:srgbClr val="FFFF00"/>
                </a:solidFill>
                <a:effectLst>
                  <a:outerShdw blurRad="38100" dist="38100" dir="2700000" algn="tl">
                    <a:srgbClr val="000000">
                      <a:alpha val="43137"/>
                    </a:srgbClr>
                  </a:outerShdw>
                </a:effectLst>
              </a:rPr>
              <a:t>498 Wando Park Blvd Suite 1125</a:t>
            </a:r>
          </a:p>
          <a:p>
            <a:pPr algn="r"/>
            <a:r>
              <a:rPr lang="en-US" sz="1400" dirty="0">
                <a:solidFill>
                  <a:srgbClr val="FFFF00"/>
                </a:solidFill>
                <a:effectLst>
                  <a:outerShdw blurRad="38100" dist="38100" dir="2700000" algn="tl">
                    <a:srgbClr val="000000">
                      <a:alpha val="43137"/>
                    </a:srgbClr>
                  </a:outerShdw>
                </a:effectLst>
              </a:rPr>
              <a:t>Mt. Pleasant, SC 29464</a:t>
            </a:r>
          </a:p>
          <a:p>
            <a:pPr algn="r"/>
            <a:r>
              <a:rPr lang="en-US" sz="1400" dirty="0">
                <a:solidFill>
                  <a:srgbClr val="FFFF00"/>
                </a:solidFill>
                <a:effectLst>
                  <a:outerShdw blurRad="38100" dist="38100" dir="2700000" algn="tl">
                    <a:srgbClr val="000000">
                      <a:alpha val="43137"/>
                    </a:srgbClr>
                  </a:outerShdw>
                </a:effectLst>
              </a:rPr>
              <a:t>www.gallowayfamilyhomes.com</a:t>
            </a:r>
          </a:p>
        </p:txBody>
      </p:sp>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pic>
        <p:nvPicPr>
          <p:cNvPr id="17" name="Picture 16"/>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78930" y="7974609"/>
            <a:ext cx="1461008" cy="975360"/>
          </a:xfrm>
          <a:prstGeom prst="rect">
            <a:avLst/>
          </a:prstGeom>
        </p:spPr>
      </p:pic>
      <p:pic>
        <p:nvPicPr>
          <p:cNvPr id="18" name="Picture 17"/>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77914" y="6580247"/>
            <a:ext cx="1463040" cy="965968"/>
          </a:xfrm>
          <a:prstGeom prst="rect">
            <a:avLst/>
          </a:prstGeom>
        </p:spPr>
      </p:pic>
      <p:pic>
        <p:nvPicPr>
          <p:cNvPr id="19" name="Picture 18"/>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127474" y="969977"/>
            <a:ext cx="1461008" cy="972654"/>
          </a:xfrm>
          <a:prstGeom prst="rect">
            <a:avLst/>
          </a:prstGeom>
        </p:spPr>
      </p:pic>
      <p:pic>
        <p:nvPicPr>
          <p:cNvPr id="22" name="Picture 21"/>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128489" y="7975962"/>
            <a:ext cx="1461010" cy="974007"/>
          </a:xfrm>
          <a:prstGeom prst="rect">
            <a:avLst/>
          </a:prstGeom>
        </p:spPr>
      </p:pic>
      <p:pic>
        <p:nvPicPr>
          <p:cNvPr id="13" name="Picture 12"/>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807475" y="969977"/>
            <a:ext cx="4152457" cy="2768304"/>
          </a:xfrm>
          <a:prstGeom prst="rect">
            <a:avLst/>
          </a:prstGeom>
        </p:spPr>
      </p:pic>
      <p:sp>
        <p:nvSpPr>
          <p:cNvPr id="4" name="Diagonal Stripe 3"/>
          <p:cNvSpPr/>
          <p:nvPr/>
        </p:nvSpPr>
        <p:spPr>
          <a:xfrm>
            <a:off x="1807474" y="969977"/>
            <a:ext cx="1485198" cy="1401740"/>
          </a:xfrm>
          <a:prstGeom prst="diagStrip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solidFill>
                <a:schemeClr val="tx1"/>
              </a:solidFill>
            </a:endParaRPr>
          </a:p>
        </p:txBody>
      </p:sp>
      <p:sp>
        <p:nvSpPr>
          <p:cNvPr id="20" name="Rectangle 19"/>
          <p:cNvSpPr/>
          <p:nvPr/>
        </p:nvSpPr>
        <p:spPr>
          <a:xfrm rot="19066575">
            <a:off x="1680725" y="1196519"/>
            <a:ext cx="1327736" cy="646331"/>
          </a:xfrm>
          <a:prstGeom prst="rect">
            <a:avLst/>
          </a:prstGeom>
        </p:spPr>
        <p:txBody>
          <a:bodyPr wrap="none">
            <a:spAutoFit/>
          </a:bodyPr>
          <a:lstStyle/>
          <a:p>
            <a:pPr algn="ctr"/>
            <a:r>
              <a:rPr lang="en-US" b="1" dirty="0">
                <a:solidFill>
                  <a:schemeClr val="bg1"/>
                </a:solidFill>
                <a:effectLst>
                  <a:outerShdw blurRad="38100" dist="38100" dir="2700000" algn="tl">
                    <a:srgbClr val="000000">
                      <a:alpha val="43137"/>
                    </a:srgbClr>
                  </a:outerShdw>
                </a:effectLst>
              </a:rPr>
              <a:t>Back on</a:t>
            </a:r>
            <a:br>
              <a:rPr lang="en-US" b="1" dirty="0">
                <a:solidFill>
                  <a:schemeClr val="bg1"/>
                </a:solidFill>
                <a:effectLst>
                  <a:outerShdw blurRad="38100" dist="38100" dir="2700000" algn="tl">
                    <a:srgbClr val="000000">
                      <a:alpha val="43137"/>
                    </a:srgbClr>
                  </a:outerShdw>
                </a:effectLst>
              </a:rPr>
            </a:br>
            <a:r>
              <a:rPr lang="en-US" b="1" dirty="0">
                <a:solidFill>
                  <a:schemeClr val="bg1"/>
                </a:solidFill>
                <a:effectLst>
                  <a:outerShdw blurRad="38100" dist="38100" dir="2700000" algn="tl">
                    <a:srgbClr val="000000">
                      <a:alpha val="43137"/>
                    </a:srgbClr>
                  </a:outerShdw>
                </a:effectLst>
              </a:rPr>
              <a:t>the Market!</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27301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42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1509 Jahnz Court Salisbury Acres :: Summerville, SC 29485 :: MLS# 16031095 :: $399,990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24</cp:revision>
  <dcterms:created xsi:type="dcterms:W3CDTF">2015-07-03T21:49:28Z</dcterms:created>
  <dcterms:modified xsi:type="dcterms:W3CDTF">2017-10-13T19:14:54Z</dcterms:modified>
</cp:coreProperties>
</file>