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AF80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162" y="15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8/7/2018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8/7/2018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8/7/2018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dirty="0"/>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8/7/2018</a:t>
            </a:fld>
            <a:endParaRPr lang="en-US" dirty="0"/>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g"/><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397" y="0"/>
            <a:ext cx="7772400" cy="10058400"/>
          </a:xfrm>
          <a:prstGeom prst="rect">
            <a:avLst/>
          </a:prstGeom>
          <a:gradFill>
            <a:gsLst>
              <a:gs pos="0">
                <a:schemeClr val="tx2"/>
              </a:gs>
              <a:gs pos="50000">
                <a:schemeClr val="accent1">
                  <a:tint val="44500"/>
                  <a:satMod val="16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3110334" y="8839152"/>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1631069" y="701820"/>
            <a:ext cx="4510263" cy="1736580"/>
          </a:xfrm>
        </p:spPr>
        <p:txBody>
          <a:bodyPr anchor="t">
            <a:noAutofit/>
          </a:bodyPr>
          <a:lstStyle/>
          <a:p>
            <a:r>
              <a:rPr lang="en-US" sz="2400" b="1" dirty="0">
                <a:solidFill>
                  <a:schemeClr val="bg1"/>
                </a:solidFill>
                <a:latin typeface="Georgia" panose="02040502050405020303" pitchFamily="18" charset="0"/>
                <a:cs typeface="Microsoft Sans Serif" panose="020B0604020202020204" pitchFamily="34" charset="0"/>
              </a:rPr>
              <a:t>150 </a:t>
            </a:r>
            <a:r>
              <a:rPr lang="en-US" sz="2400" b="1" dirty="0" err="1">
                <a:solidFill>
                  <a:schemeClr val="bg1"/>
                </a:solidFill>
                <a:latin typeface="Georgia" panose="02040502050405020303" pitchFamily="18" charset="0"/>
                <a:cs typeface="Microsoft Sans Serif" panose="020B0604020202020204" pitchFamily="34" charset="0"/>
              </a:rPr>
              <a:t>Ionsborough</a:t>
            </a:r>
            <a:r>
              <a:rPr lang="en-US" sz="2400" b="1" dirty="0">
                <a:solidFill>
                  <a:schemeClr val="bg1"/>
                </a:solidFill>
                <a:latin typeface="Georgia" panose="02040502050405020303" pitchFamily="18" charset="0"/>
                <a:cs typeface="Microsoft Sans Serif" panose="020B0604020202020204" pitchFamily="34" charset="0"/>
              </a:rPr>
              <a:t> St</a:t>
            </a:r>
            <a:br>
              <a:rPr lang="en-US" sz="1800" b="1" dirty="0">
                <a:solidFill>
                  <a:schemeClr val="bg1"/>
                </a:solidFill>
                <a:latin typeface="Georgia" panose="02040502050405020303" pitchFamily="18" charset="0"/>
                <a:cs typeface="Microsoft Sans Serif" panose="020B0604020202020204" pitchFamily="34" charset="0"/>
              </a:rPr>
            </a:br>
            <a:r>
              <a:rPr lang="en-US" sz="2000" dirty="0">
                <a:solidFill>
                  <a:schemeClr val="bg1"/>
                </a:solidFill>
                <a:latin typeface="Georgia" panose="02040502050405020303" pitchFamily="18" charset="0"/>
                <a:cs typeface="Microsoft Sans Serif" panose="020B0604020202020204" pitchFamily="34" charset="0"/>
              </a:rPr>
              <a:t>Ion</a:t>
            </a:r>
            <a:br>
              <a:rPr lang="en-US" sz="2000" dirty="0">
                <a:solidFill>
                  <a:schemeClr val="bg1"/>
                </a:solidFill>
                <a:latin typeface="Georgia" panose="02040502050405020303" pitchFamily="18" charset="0"/>
                <a:cs typeface="Microsoft Sans Serif" panose="020B0604020202020204" pitchFamily="34" charset="0"/>
              </a:rPr>
            </a:br>
            <a:r>
              <a:rPr lang="en-US" sz="2000" dirty="0">
                <a:solidFill>
                  <a:schemeClr val="bg1"/>
                </a:solidFill>
                <a:latin typeface="Georgia" panose="02040502050405020303" pitchFamily="18" charset="0"/>
                <a:cs typeface="Microsoft Sans Serif" panose="020B0604020202020204" pitchFamily="34" charset="0"/>
              </a:rPr>
              <a:t>Mount Pleasant, SC 29464</a:t>
            </a:r>
            <a:br>
              <a:rPr lang="en-US" sz="2000" dirty="0">
                <a:solidFill>
                  <a:schemeClr val="bg1"/>
                </a:solidFill>
                <a:latin typeface="Georgia" panose="02040502050405020303" pitchFamily="18" charset="0"/>
                <a:cs typeface="Microsoft Sans Serif" panose="020B0604020202020204" pitchFamily="34" charset="0"/>
              </a:rPr>
            </a:br>
            <a:r>
              <a:rPr lang="en-US" sz="2000" dirty="0">
                <a:solidFill>
                  <a:schemeClr val="bg1"/>
                </a:solidFill>
                <a:latin typeface="Georgia" panose="02040502050405020303" pitchFamily="18" charset="0"/>
                <a:cs typeface="Microsoft Sans Serif" panose="020B0604020202020204" pitchFamily="34" charset="0"/>
              </a:rPr>
              <a:t>MLS# 18020400</a:t>
            </a:r>
            <a:br>
              <a:rPr lang="en-US" sz="2000" dirty="0">
                <a:solidFill>
                  <a:schemeClr val="bg1"/>
                </a:solidFill>
                <a:latin typeface="Georgia" panose="02040502050405020303" pitchFamily="18" charset="0"/>
                <a:cs typeface="Microsoft Sans Serif" panose="020B0604020202020204" pitchFamily="34" charset="0"/>
              </a:rPr>
            </a:br>
            <a:r>
              <a:rPr lang="en-US" sz="2000" dirty="0">
                <a:solidFill>
                  <a:schemeClr val="bg1"/>
                </a:solidFill>
                <a:latin typeface="Georgia" panose="02040502050405020303" pitchFamily="18" charset="0"/>
                <a:cs typeface="Microsoft Sans Serif" panose="020B0604020202020204" pitchFamily="34" charset="0"/>
              </a:rPr>
              <a:t>$850,000</a:t>
            </a:r>
            <a:endParaRPr lang="en-US" sz="1000" dirty="0">
              <a:solidFill>
                <a:schemeClr val="bg1"/>
              </a:solidFill>
              <a:latin typeface="Georgia" panose="02040502050405020303" pitchFamily="18" charset="0"/>
              <a:cs typeface="Microsoft Sans Serif" panose="020B0604020202020204" pitchFamily="34" charset="0"/>
            </a:endParaRPr>
          </a:p>
        </p:txBody>
      </p:sp>
      <p:sp>
        <p:nvSpPr>
          <p:cNvPr id="6" name="Rectangle 5"/>
          <p:cNvSpPr/>
          <p:nvPr/>
        </p:nvSpPr>
        <p:spPr>
          <a:xfrm>
            <a:off x="3894641" y="8839152"/>
            <a:ext cx="3877759" cy="707886"/>
          </a:xfrm>
          <a:prstGeom prst="rect">
            <a:avLst/>
          </a:prstGeom>
        </p:spPr>
        <p:txBody>
          <a:bodyPr wrap="square">
            <a:spAutoFit/>
          </a:bodyPr>
          <a:lstStyle/>
          <a:p>
            <a:pPr algn="r"/>
            <a:r>
              <a:rPr lang="en-US" sz="1600" b="1" dirty="0">
                <a:latin typeface="Georgia" panose="02040502050405020303" pitchFamily="18" charset="0"/>
                <a:cs typeface="Microsoft Sans Serif" panose="020B0604020202020204" pitchFamily="34" charset="0"/>
              </a:rPr>
              <a:t>Kelly Rozier</a:t>
            </a:r>
          </a:p>
          <a:p>
            <a:pPr algn="r"/>
            <a:r>
              <a:rPr lang="en-US" sz="1200" dirty="0">
                <a:latin typeface="Georgia" panose="02040502050405020303" pitchFamily="18" charset="0"/>
                <a:cs typeface="Microsoft Sans Serif" panose="020B0604020202020204" pitchFamily="34" charset="0"/>
              </a:rPr>
              <a:t>(843) 209-3129</a:t>
            </a:r>
          </a:p>
          <a:p>
            <a:pPr algn="r"/>
            <a:r>
              <a:rPr lang="en-US" sz="1200" dirty="0">
                <a:latin typeface="Georgia" panose="02040502050405020303" pitchFamily="18" charset="0"/>
                <a:cs typeface="Microsoft Sans Serif" panose="020B0604020202020204" pitchFamily="34" charset="0"/>
              </a:rPr>
              <a:t>kelly.rozier@agentownedrealty.com</a:t>
            </a:r>
          </a:p>
        </p:txBody>
      </p:sp>
      <p:sp>
        <p:nvSpPr>
          <p:cNvPr id="9" name="Rectangle 8"/>
          <p:cNvSpPr/>
          <p:nvPr/>
        </p:nvSpPr>
        <p:spPr>
          <a:xfrm>
            <a:off x="5397" y="9601200"/>
            <a:ext cx="7772400" cy="446276"/>
          </a:xfrm>
          <a:prstGeom prst="rect">
            <a:avLst/>
          </a:prstGeom>
        </p:spPr>
        <p:txBody>
          <a:bodyPr wrap="square">
            <a:spAutoFit/>
          </a:bodyPr>
          <a:lstStyle/>
          <a:p>
            <a:pPr algn="ctr"/>
            <a:r>
              <a:rPr lang="en-US" sz="800" dirty="0">
                <a:latin typeface="Georgia" panose="02040502050405020303" pitchFamily="18" charset="0"/>
                <a:cs typeface="Microsoft Sans Serif" panose="020B0604020202020204" pitchFamily="34" charset="0"/>
              </a:rPr>
              <a:t>The AgentOwned Realty Co | 902 Savannah Hwy | Charleston, SC 29407</a:t>
            </a:r>
          </a:p>
          <a:p>
            <a:pPr algn="ctr"/>
            <a:r>
              <a:rPr lang="en-US" sz="700" dirty="0">
                <a:latin typeface="Georgia" panose="02040502050405020303" pitchFamily="18" charset="0"/>
                <a:cs typeface="Microsoft Sans Serif" panose="020B0604020202020204" pitchFamily="34" charset="0"/>
              </a:rPr>
              <a:t>Real Estate • Mortgage • Insurance</a:t>
            </a:r>
          </a:p>
          <a:p>
            <a:pPr algn="ctr"/>
            <a:r>
              <a:rPr lang="en-US" sz="800" dirty="0">
                <a:latin typeface="Georgia" panose="02040502050405020303" pitchFamily="18" charset="0"/>
                <a:cs typeface="Microsoft Sans Serif" panose="020B0604020202020204" pitchFamily="34" charset="0"/>
              </a:rPr>
              <a:t>www.AgentOwned.com</a:t>
            </a:r>
          </a:p>
        </p:txBody>
      </p:sp>
      <p:pic>
        <p:nvPicPr>
          <p:cNvPr id="7"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7959972" y="9154271"/>
            <a:ext cx="734950" cy="7349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21590" y="9720042"/>
            <a:ext cx="338358" cy="3383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Rectangle 10"/>
          <p:cNvSpPr/>
          <p:nvPr/>
        </p:nvSpPr>
        <p:spPr>
          <a:xfrm>
            <a:off x="7720708" y="130405"/>
            <a:ext cx="4065565" cy="2308324"/>
          </a:xfrm>
          <a:prstGeom prst="rect">
            <a:avLst/>
          </a:prstGeom>
          <a:noFill/>
        </p:spPr>
        <p:txBody>
          <a:bodyPr wrap="square" lIns="91440" tIns="45720" rIns="91440" bIns="45720">
            <a:spAutoFit/>
          </a:bodyPr>
          <a:lstStyle/>
          <a:p>
            <a:pPr algn="ctr"/>
            <a:r>
              <a:rPr lang="en-US" sz="3600" b="1" dirty="0">
                <a:ln w="12700">
                  <a:noFill/>
                  <a:prstDash val="solid"/>
                </a:ln>
                <a:solidFill>
                  <a:srgbClr val="3AF806"/>
                </a:solidFill>
                <a:effectLst>
                  <a:outerShdw blurRad="41275" dist="20320" dir="1800000" algn="tl" rotWithShape="0">
                    <a:srgbClr val="000000">
                      <a:alpha val="40000"/>
                    </a:srgbClr>
                  </a:outerShdw>
                </a:effectLst>
                <a:latin typeface="AR DECODE" panose="02000000000000000000" pitchFamily="2" charset="0"/>
                <a:cs typeface="Narkisim" panose="020E0502050101010101" pitchFamily="34" charset="-79"/>
              </a:rPr>
              <a:t>Just Listed</a:t>
            </a:r>
          </a:p>
          <a:p>
            <a:pPr algn="ctr"/>
            <a:r>
              <a:rPr lang="en-US" sz="3600" b="1" dirty="0">
                <a:ln w="12700">
                  <a:noFill/>
                  <a:prstDash val="solid"/>
                </a:ln>
                <a:solidFill>
                  <a:srgbClr val="3AF806"/>
                </a:solidFill>
                <a:effectLst>
                  <a:outerShdw blurRad="41275" dist="20320" dir="1800000" algn="tl" rotWithShape="0">
                    <a:srgbClr val="000000">
                      <a:alpha val="40000"/>
                    </a:srgbClr>
                  </a:outerShdw>
                </a:effectLst>
                <a:latin typeface="AR DECODE" panose="02000000000000000000" pitchFamily="2" charset="0"/>
                <a:cs typeface="Narkisim" panose="020E0502050101010101" pitchFamily="34" charset="-79"/>
              </a:rPr>
              <a:t>+</a:t>
            </a:r>
          </a:p>
          <a:p>
            <a:pPr algn="ctr"/>
            <a:r>
              <a:rPr lang="en-US" sz="3600" b="1" dirty="0">
                <a:ln w="12700">
                  <a:noFill/>
                  <a:prstDash val="solid"/>
                </a:ln>
                <a:solidFill>
                  <a:srgbClr val="3AF806"/>
                </a:solidFill>
                <a:effectLst>
                  <a:outerShdw blurRad="41275" dist="20320" dir="1800000" algn="tl" rotWithShape="0">
                    <a:srgbClr val="000000">
                      <a:alpha val="40000"/>
                    </a:srgbClr>
                  </a:outerShdw>
                </a:effectLst>
                <a:latin typeface="AR DECODE" panose="02000000000000000000" pitchFamily="2" charset="0"/>
                <a:cs typeface="Narkisim" panose="020E0502050101010101" pitchFamily="34" charset="-79"/>
              </a:rPr>
              <a:t>Open House</a:t>
            </a:r>
          </a:p>
          <a:p>
            <a:pPr algn="ctr"/>
            <a:r>
              <a:rPr lang="en-US" sz="3600" b="1" cap="none" spc="0" dirty="0">
                <a:ln w="12700">
                  <a:noFill/>
                  <a:prstDash val="solid"/>
                </a:ln>
                <a:solidFill>
                  <a:srgbClr val="3AF806"/>
                </a:solidFill>
                <a:effectLst>
                  <a:outerShdw blurRad="41275" dist="20320" dir="1800000" algn="tl" rotWithShape="0">
                    <a:srgbClr val="000000">
                      <a:alpha val="40000"/>
                    </a:srgbClr>
                  </a:outerShdw>
                </a:effectLst>
                <a:latin typeface="AR DECODE" panose="02000000000000000000" pitchFamily="2" charset="0"/>
                <a:cs typeface="Narkisim" panose="020E0502050101010101" pitchFamily="34" charset="-79"/>
              </a:rPr>
              <a:t>Saturday, March 24</a:t>
            </a:r>
            <a:r>
              <a:rPr lang="en-US" sz="3600" b="1" cap="none" spc="0" baseline="30000" dirty="0">
                <a:ln w="12700">
                  <a:noFill/>
                  <a:prstDash val="solid"/>
                </a:ln>
                <a:solidFill>
                  <a:srgbClr val="3AF806"/>
                </a:solidFill>
                <a:effectLst>
                  <a:outerShdw blurRad="41275" dist="20320" dir="1800000" algn="tl" rotWithShape="0">
                    <a:srgbClr val="000000">
                      <a:alpha val="40000"/>
                    </a:srgbClr>
                  </a:outerShdw>
                </a:effectLst>
                <a:latin typeface="AR DECODE" panose="02000000000000000000" pitchFamily="2" charset="0"/>
                <a:cs typeface="Narkisim" panose="020E0502050101010101" pitchFamily="34" charset="-79"/>
              </a:rPr>
              <a:t>th</a:t>
            </a:r>
            <a:r>
              <a:rPr lang="en-US" sz="3600" b="1" cap="none" spc="0" dirty="0">
                <a:ln w="12700">
                  <a:noFill/>
                  <a:prstDash val="solid"/>
                </a:ln>
                <a:solidFill>
                  <a:srgbClr val="3AF806"/>
                </a:solidFill>
                <a:effectLst>
                  <a:outerShdw blurRad="41275" dist="20320" dir="1800000" algn="tl" rotWithShape="0">
                    <a:srgbClr val="000000">
                      <a:alpha val="40000"/>
                    </a:srgbClr>
                  </a:outerShdw>
                </a:effectLst>
                <a:latin typeface="AR DECODE" panose="02000000000000000000" pitchFamily="2" charset="0"/>
                <a:cs typeface="Narkisim" panose="020E0502050101010101" pitchFamily="34" charset="-79"/>
              </a:rPr>
              <a:t> 11-1 </a:t>
            </a:r>
          </a:p>
        </p:txBody>
      </p:sp>
      <p:sp>
        <p:nvSpPr>
          <p:cNvPr id="8" name="Rectangle 7"/>
          <p:cNvSpPr/>
          <p:nvPr/>
        </p:nvSpPr>
        <p:spPr>
          <a:xfrm>
            <a:off x="1623272" y="75700"/>
            <a:ext cx="4525857" cy="707886"/>
          </a:xfrm>
          <a:prstGeom prst="rect">
            <a:avLst/>
          </a:prstGeom>
        </p:spPr>
        <p:txBody>
          <a:bodyPr wrap="square">
            <a:spAutoFit/>
          </a:bodyPr>
          <a:lstStyle/>
          <a:p>
            <a:pPr algn="ctr"/>
            <a:r>
              <a:rPr lang="en-US" sz="2200" b="1" i="1" dirty="0">
                <a:ln w="12700">
                  <a:noFill/>
                  <a:prstDash val="solid"/>
                </a:ln>
                <a:solidFill>
                  <a:srgbClr val="3AF806"/>
                </a:solidFill>
                <a:effectLst>
                  <a:outerShdw blurRad="50800" dist="38100" dir="5400000" algn="t" rotWithShape="0">
                    <a:prstClr val="black">
                      <a:alpha val="40000"/>
                    </a:prstClr>
                  </a:outerShdw>
                </a:effectLst>
                <a:latin typeface="Narkisim" panose="020E0502050101010101" pitchFamily="34" charset="-79"/>
                <a:cs typeface="Narkisim" panose="020E0502050101010101" pitchFamily="34" charset="-79"/>
              </a:rPr>
              <a:t>Open House ~ Saturday ~ 10am-12pm</a:t>
            </a:r>
          </a:p>
          <a:p>
            <a:pPr algn="ctr"/>
            <a:r>
              <a:rPr lang="en-US" sz="1800" i="1" dirty="0">
                <a:ln w="12700">
                  <a:noFill/>
                  <a:prstDash val="solid"/>
                </a:ln>
                <a:solidFill>
                  <a:srgbClr val="3AF806"/>
                </a:solidFill>
                <a:effectLst>
                  <a:outerShdw blurRad="50800" dist="38100" dir="5400000" algn="t" rotWithShape="0">
                    <a:prstClr val="black">
                      <a:alpha val="40000"/>
                    </a:prstClr>
                  </a:outerShdw>
                </a:effectLst>
                <a:latin typeface="Narkisim" panose="020E0502050101010101" pitchFamily="34" charset="-79"/>
                <a:cs typeface="Narkisim" panose="020E0502050101010101" pitchFamily="34" charset="-79"/>
              </a:rPr>
              <a:t>Coffee and mini muffins will be served</a:t>
            </a:r>
          </a:p>
        </p:txBody>
      </p:sp>
      <p:pic>
        <p:nvPicPr>
          <p:cNvPr id="16"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0287000" y="7716395"/>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6" name="Picture 2"/>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59786" y="2890742"/>
            <a:ext cx="1327155" cy="879882"/>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Lst>
        </p:spPr>
      </p:pic>
      <p:sp>
        <p:nvSpPr>
          <p:cNvPr id="27" name="Rectangle 26"/>
          <p:cNvSpPr/>
          <p:nvPr/>
        </p:nvSpPr>
        <p:spPr>
          <a:xfrm>
            <a:off x="-2803" y="8839152"/>
            <a:ext cx="3877759" cy="707886"/>
          </a:xfrm>
          <a:prstGeom prst="rect">
            <a:avLst/>
          </a:prstGeom>
        </p:spPr>
        <p:txBody>
          <a:bodyPr wrap="square">
            <a:spAutoFit/>
          </a:bodyPr>
          <a:lstStyle/>
          <a:p>
            <a:r>
              <a:rPr lang="en-US" sz="1600" b="1" dirty="0">
                <a:latin typeface="Georgia" panose="02040502050405020303" pitchFamily="18" charset="0"/>
                <a:cs typeface="Microsoft Sans Serif" panose="020B0604020202020204" pitchFamily="34" charset="0"/>
              </a:rPr>
              <a:t>Andrew Sorrentino</a:t>
            </a:r>
          </a:p>
          <a:p>
            <a:r>
              <a:rPr lang="en-US" sz="1200" dirty="0">
                <a:latin typeface="Georgia" panose="02040502050405020303" pitchFamily="18" charset="0"/>
                <a:cs typeface="Microsoft Sans Serif" panose="020B0604020202020204" pitchFamily="34" charset="0"/>
              </a:rPr>
              <a:t>(843) 371-6218</a:t>
            </a:r>
          </a:p>
          <a:p>
            <a:r>
              <a:rPr lang="en-US" sz="1200" dirty="0">
                <a:latin typeface="Georgia" panose="02040502050405020303" pitchFamily="18" charset="0"/>
                <a:cs typeface="Microsoft Sans Serif" panose="020B0604020202020204" pitchFamily="34" charset="0"/>
              </a:rPr>
              <a:t>andrew.sorrentino@agentowned.com</a:t>
            </a:r>
          </a:p>
        </p:txBody>
      </p:sp>
      <p:pic>
        <p:nvPicPr>
          <p:cNvPr id="17" name="Picture 2">
            <a:extLst>
              <a:ext uri="{FF2B5EF4-FFF2-40B4-BE49-F238E27FC236}">
                <a16:creationId xmlns:a16="http://schemas.microsoft.com/office/drawing/2014/main" id="{2DF43B53-58E8-4160-899F-8C054E95221E}"/>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3218794" y="2890742"/>
            <a:ext cx="1327155" cy="879882"/>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Lst>
        </p:spPr>
      </p:pic>
      <p:pic>
        <p:nvPicPr>
          <p:cNvPr id="18" name="Picture 2">
            <a:extLst>
              <a:ext uri="{FF2B5EF4-FFF2-40B4-BE49-F238E27FC236}">
                <a16:creationId xmlns:a16="http://schemas.microsoft.com/office/drawing/2014/main" id="{079CA2DE-1A28-4665-B6FD-3D696E832A75}"/>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4798298" y="2890742"/>
            <a:ext cx="1327155" cy="879882"/>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Lst>
        </p:spPr>
      </p:pic>
      <p:pic>
        <p:nvPicPr>
          <p:cNvPr id="19" name="Picture 2">
            <a:extLst>
              <a:ext uri="{FF2B5EF4-FFF2-40B4-BE49-F238E27FC236}">
                <a16:creationId xmlns:a16="http://schemas.microsoft.com/office/drawing/2014/main" id="{D575A5B8-4593-44BC-938F-AC757254FA9B}"/>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6377801" y="2890742"/>
            <a:ext cx="1327155" cy="879882"/>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Lst>
        </p:spPr>
      </p:pic>
      <p:pic>
        <p:nvPicPr>
          <p:cNvPr id="20" name="Picture 2">
            <a:extLst>
              <a:ext uri="{FF2B5EF4-FFF2-40B4-BE49-F238E27FC236}">
                <a16:creationId xmlns:a16="http://schemas.microsoft.com/office/drawing/2014/main" id="{C084F99B-6383-4ED3-9A68-CB262C5A372F}"/>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9786" y="7531836"/>
            <a:ext cx="1327155" cy="879882"/>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Lst>
        </p:spPr>
      </p:pic>
      <p:pic>
        <p:nvPicPr>
          <p:cNvPr id="21" name="Picture 2">
            <a:extLst>
              <a:ext uri="{FF2B5EF4-FFF2-40B4-BE49-F238E27FC236}">
                <a16:creationId xmlns:a16="http://schemas.microsoft.com/office/drawing/2014/main" id="{B3E5CD9F-65BB-4A8B-9E80-C621611C192E}"/>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1639290" y="7531836"/>
            <a:ext cx="1327155" cy="879882"/>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Lst>
        </p:spPr>
      </p:pic>
      <p:pic>
        <p:nvPicPr>
          <p:cNvPr id="22" name="Picture 2">
            <a:extLst>
              <a:ext uri="{FF2B5EF4-FFF2-40B4-BE49-F238E27FC236}">
                <a16:creationId xmlns:a16="http://schemas.microsoft.com/office/drawing/2014/main" id="{63E3414E-B7B9-4A52-BFC4-06DAB5E4EEDE}"/>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4798298" y="7531836"/>
            <a:ext cx="1327155" cy="879882"/>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Lst>
        </p:spPr>
      </p:pic>
      <p:pic>
        <p:nvPicPr>
          <p:cNvPr id="23" name="Picture 2">
            <a:extLst>
              <a:ext uri="{FF2B5EF4-FFF2-40B4-BE49-F238E27FC236}">
                <a16:creationId xmlns:a16="http://schemas.microsoft.com/office/drawing/2014/main" id="{E88317BB-5D03-484C-A2AF-CC9DCEDD20A2}"/>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6377801" y="7531836"/>
            <a:ext cx="1327155" cy="879882"/>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Lst>
        </p:spPr>
      </p:pic>
      <p:pic>
        <p:nvPicPr>
          <p:cNvPr id="1026" name="Picture 2"/>
          <p:cNvPicPr>
            <a:picLocks noChangeAspect="1" noChangeArrowheads="1"/>
          </p:cNvPicPr>
          <p:nvPr/>
        </p:nvPicPr>
        <p:blipFill rotWithShape="1">
          <a:blip r:embed="rId12">
            <a:extLst>
              <a:ext uri="{28A0092B-C50C-407E-A947-70E740481C1C}">
                <a14:useLocalDpi xmlns:a14="http://schemas.microsoft.com/office/drawing/2010/main" val="0"/>
              </a:ext>
            </a:extLst>
          </a:blip>
          <a:srcRect t="7502" b="7502"/>
          <a:stretch/>
        </p:blipFill>
        <p:spPr bwMode="auto">
          <a:xfrm>
            <a:off x="67445" y="75700"/>
            <a:ext cx="1563624" cy="2362700"/>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Lst>
        </p:spPr>
      </p:pic>
      <p:pic>
        <p:nvPicPr>
          <p:cNvPr id="24" name="Picture 2">
            <a:extLst>
              <a:ext uri="{FF2B5EF4-FFF2-40B4-BE49-F238E27FC236}">
                <a16:creationId xmlns:a16="http://schemas.microsoft.com/office/drawing/2014/main" id="{79FFF925-F1C3-4B98-8B70-382E05A4147F}"/>
              </a:ext>
            </a:extLst>
          </p:cNvPr>
          <p:cNvPicPr>
            <a:picLocks noChangeAspect="1" noChangeArrowheads="1"/>
          </p:cNvPicPr>
          <p:nvPr/>
        </p:nvPicPr>
        <p:blipFill>
          <a:blip r:embed="rId13">
            <a:extLst>
              <a:ext uri="{28A0092B-C50C-407E-A947-70E740481C1C}">
                <a14:useLocalDpi xmlns:a14="http://schemas.microsoft.com/office/drawing/2010/main" val="0"/>
              </a:ext>
            </a:extLst>
          </a:blip>
          <a:stretch>
            <a:fillRect/>
          </a:stretch>
        </p:blipFill>
        <p:spPr bwMode="auto">
          <a:xfrm>
            <a:off x="6141332" y="75700"/>
            <a:ext cx="1563624" cy="2362700"/>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Lst>
        </p:spPr>
      </p:pic>
      <p:pic>
        <p:nvPicPr>
          <p:cNvPr id="25" name="Picture 2">
            <a:extLst>
              <a:ext uri="{FF2B5EF4-FFF2-40B4-BE49-F238E27FC236}">
                <a16:creationId xmlns:a16="http://schemas.microsoft.com/office/drawing/2014/main" id="{BE3D11C7-7694-4BA8-BC97-054729B39776}"/>
              </a:ext>
            </a:extLst>
          </p:cNvPr>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1639290" y="2890742"/>
            <a:ext cx="1327155" cy="879881"/>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Lst>
        </p:spPr>
      </p:pic>
      <p:pic>
        <p:nvPicPr>
          <p:cNvPr id="28" name="Picture 2">
            <a:extLst>
              <a:ext uri="{FF2B5EF4-FFF2-40B4-BE49-F238E27FC236}">
                <a16:creationId xmlns:a16="http://schemas.microsoft.com/office/drawing/2014/main" id="{F3710D84-5013-4DBC-87E5-698596377DA0}"/>
              </a:ext>
            </a:extLst>
          </p:cNvPr>
          <p:cNvPicPr>
            <a:picLocks noChangeAspect="1"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3218794" y="7531836"/>
            <a:ext cx="1327155" cy="879882"/>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Lst>
        </p:spPr>
      </p:pic>
      <p:sp>
        <p:nvSpPr>
          <p:cNvPr id="3" name="Subtitle 2"/>
          <p:cNvSpPr>
            <a:spLocks noGrp="1"/>
          </p:cNvSpPr>
          <p:nvPr>
            <p:ph type="subTitle" idx="1"/>
          </p:nvPr>
        </p:nvSpPr>
        <p:spPr>
          <a:xfrm>
            <a:off x="28545" y="3770624"/>
            <a:ext cx="7715311" cy="3761212"/>
          </a:xfrm>
        </p:spPr>
        <p:txBody>
          <a:bodyPr anchor="ctr">
            <a:noAutofit/>
          </a:bodyPr>
          <a:lstStyle/>
          <a:p>
            <a:r>
              <a:rPr lang="en-US" sz="1800" b="1" i="1" dirty="0">
                <a:solidFill>
                  <a:schemeClr val="tx1"/>
                </a:solidFill>
                <a:latin typeface="Georgia" panose="02040502050405020303" pitchFamily="18" charset="0"/>
                <a:cs typeface="Microsoft Sans Serif" panose="020B0604020202020204" pitchFamily="34" charset="0"/>
              </a:rPr>
              <a:t>Welcome home to a true classic. </a:t>
            </a:r>
          </a:p>
          <a:p>
            <a:endParaRPr lang="en-US" sz="1800" dirty="0">
              <a:solidFill>
                <a:schemeClr val="tx1"/>
              </a:solidFill>
              <a:latin typeface="Georgia" panose="02040502050405020303" pitchFamily="18" charset="0"/>
              <a:cs typeface="Microsoft Sans Serif" panose="020B0604020202020204" pitchFamily="34" charset="0"/>
            </a:endParaRPr>
          </a:p>
          <a:p>
            <a:r>
              <a:rPr lang="en-US" sz="1800" dirty="0">
                <a:solidFill>
                  <a:schemeClr val="tx1"/>
                </a:solidFill>
                <a:latin typeface="Georgia" panose="02040502050405020303" pitchFamily="18" charset="0"/>
                <a:cs typeface="Microsoft Sans Serif" panose="020B0604020202020204" pitchFamily="34" charset="0"/>
              </a:rPr>
              <a:t>Enjoy the relaxation of your afternoons in the thoughtfully designed backyard with pond. Plenty of room for entertaining inside and out this home offers a large dining room, large kitchen and master suite located on the first floor. The pine floors are freshly redone on the entire first floor. The flow and design is what makes you feel at home the minute you walk through the front door. </a:t>
            </a:r>
          </a:p>
          <a:p>
            <a:endParaRPr lang="en-US" sz="1800" dirty="0">
              <a:solidFill>
                <a:schemeClr val="tx1"/>
              </a:solidFill>
              <a:latin typeface="Georgia" panose="02040502050405020303" pitchFamily="18" charset="0"/>
              <a:cs typeface="Microsoft Sans Serif" panose="020B0604020202020204" pitchFamily="34" charset="0"/>
            </a:endParaRPr>
          </a:p>
          <a:p>
            <a:r>
              <a:rPr lang="en-US" sz="1800" dirty="0">
                <a:solidFill>
                  <a:schemeClr val="tx1"/>
                </a:solidFill>
                <a:latin typeface="Georgia" panose="02040502050405020303" pitchFamily="18" charset="0"/>
                <a:cs typeface="Microsoft Sans Serif" panose="020B0604020202020204" pitchFamily="34" charset="0"/>
              </a:rPr>
              <a:t>The location makes it perfect for dining, shopping, and close to downtown only a 7 minute drive. Look no further. The charm and character you are looking for is here.</a:t>
            </a:r>
          </a:p>
        </p:txBody>
      </p:sp>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439</TotalTime>
  <Words>191</Words>
  <Application>Microsoft Office PowerPoint</Application>
  <PresentationFormat>Custom</PresentationFormat>
  <Paragraphs>21</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 DECODE</vt:lpstr>
      <vt:lpstr>Arial</vt:lpstr>
      <vt:lpstr>Calibri</vt:lpstr>
      <vt:lpstr>Georgia</vt:lpstr>
      <vt:lpstr>Microsoft Sans Serif</vt:lpstr>
      <vt:lpstr>Narkisim</vt:lpstr>
      <vt:lpstr>Office Theme</vt:lpstr>
      <vt:lpstr>150 Ionsborough St Ion Mount Pleasant, SC 29464 MLS# 18020400 $850,000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67</cp:revision>
  <dcterms:created xsi:type="dcterms:W3CDTF">2006-08-16T00:00:00Z</dcterms:created>
  <dcterms:modified xsi:type="dcterms:W3CDTF">2018-08-07T20:53:26Z</dcterms:modified>
</cp:coreProperties>
</file>