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10" d="100"/>
          <a:sy n="110" d="100"/>
        </p:scale>
        <p:origin x="-1296" y="32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7772400" cy="2209800"/>
          </a:xfrm>
          <a:prstGeom prst="rect">
            <a:avLst/>
          </a:prstGeom>
        </p:spPr>
      </p:pic>
      <p:pic>
        <p:nvPicPr>
          <p:cNvPr id="17" name="Picture 16"/>
          <p:cNvPicPr>
            <a:picLocks noChangeAspect="1"/>
          </p:cNvPicPr>
          <p:nvPr/>
        </p:nvPicPr>
        <p:blipFill rotWithShape="1">
          <a:blip r:embed="rId4" cstate="print">
            <a:extLst>
              <a:ext uri="{28A0092B-C50C-407E-A947-70E740481C1C}">
                <a14:useLocalDpi xmlns:a14="http://schemas.microsoft.com/office/drawing/2010/main" val="0"/>
              </a:ext>
            </a:extLst>
          </a:blip>
          <a:srcRect b="37221"/>
          <a:stretch/>
        </p:blipFill>
        <p:spPr>
          <a:xfrm>
            <a:off x="4961649" y="2178007"/>
            <a:ext cx="2743200" cy="1148092"/>
          </a:xfrm>
          <a:prstGeom prst="rect">
            <a:avLst/>
          </a:prstGeom>
          <a:ln>
            <a:noFill/>
          </a:ln>
          <a:effectLst>
            <a:outerShdw blurRad="190500" algn="tl" rotWithShape="0">
              <a:srgbClr val="000000">
                <a:alpha val="70000"/>
              </a:srgbClr>
            </a:outerShdw>
          </a:effectLst>
        </p:spPr>
      </p:pic>
      <p:pic>
        <p:nvPicPr>
          <p:cNvPr id="1026" name="Picture 2"/>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37221"/>
          <a:stretch/>
        </p:blipFill>
        <p:spPr bwMode="auto">
          <a:xfrm>
            <a:off x="58021" y="2178007"/>
            <a:ext cx="2743200" cy="11480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762" y="0"/>
            <a:ext cx="3886197" cy="609600"/>
          </a:xfrm>
        </p:spPr>
        <p:txBody>
          <a:bodyPr anchor="t">
            <a:normAutofit/>
          </a:bodyPr>
          <a:lstStyle/>
          <a:p>
            <a:pPr algn="l"/>
            <a:r>
              <a:rPr lang="en-US" sz="28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Roomy with a View!</a:t>
            </a:r>
            <a:endParaRPr lang="en-US" sz="2800" b="1" dirty="0">
              <a:solidFill>
                <a:schemeClr val="bg2">
                  <a:lumMod val="50000"/>
                </a:schemeClr>
              </a:solidFill>
              <a:effectLst>
                <a:innerShdw blurRad="63500" dist="50800" dir="18900000">
                  <a:prstClr val="black">
                    <a:alpha val="50000"/>
                  </a:prstClr>
                </a:innerShdw>
              </a:effectLst>
              <a:latin typeface="eurofurence" panose="020F0402020203080204" pitchFamily="34" charset="0"/>
            </a:endParaRPr>
          </a:p>
        </p:txBody>
      </p:sp>
      <p:sp>
        <p:nvSpPr>
          <p:cNvPr id="3" name="Subtitle 2"/>
          <p:cNvSpPr>
            <a:spLocks noGrp="1"/>
          </p:cNvSpPr>
          <p:nvPr>
            <p:ph type="subTitle" idx="1"/>
          </p:nvPr>
        </p:nvSpPr>
        <p:spPr>
          <a:xfrm>
            <a:off x="1214436" y="3505200"/>
            <a:ext cx="5333999" cy="5248808"/>
          </a:xfrm>
        </p:spPr>
        <p:txBody>
          <a:bodyPr anchor="ctr">
            <a:noAutofit/>
          </a:bodyPr>
          <a:lstStyle/>
          <a:p>
            <a:r>
              <a:rPr lang="en-US" sz="1200" dirty="0">
                <a:solidFill>
                  <a:schemeClr val="bg2">
                    <a:lumMod val="50000"/>
                  </a:schemeClr>
                </a:solidFill>
                <a:latin typeface="Lucida Sans" panose="020B0602030504020204" pitchFamily="34" charset="0"/>
              </a:rPr>
              <a:t>This is an amazing </a:t>
            </a:r>
            <a:r>
              <a:rPr lang="en-US" sz="1200" dirty="0" smtClean="0">
                <a:solidFill>
                  <a:schemeClr val="bg2">
                    <a:lumMod val="50000"/>
                  </a:schemeClr>
                </a:solidFill>
                <a:latin typeface="Lucida Sans" panose="020B0602030504020204" pitchFamily="34" charset="0"/>
              </a:rPr>
              <a:t>2 Bedroom</a:t>
            </a:r>
            <a:r>
              <a:rPr lang="en-US" sz="1200" dirty="0">
                <a:solidFill>
                  <a:schemeClr val="bg2">
                    <a:lumMod val="50000"/>
                  </a:schemeClr>
                </a:solidFill>
                <a:latin typeface="Lucida Sans" panose="020B0602030504020204" pitchFamily="34" charset="0"/>
              </a:rPr>
              <a:t>, </a:t>
            </a:r>
            <a:r>
              <a:rPr lang="en-US" sz="1200" dirty="0" smtClean="0">
                <a:solidFill>
                  <a:schemeClr val="bg2">
                    <a:lumMod val="50000"/>
                  </a:schemeClr>
                </a:solidFill>
                <a:latin typeface="Lucida Sans" panose="020B0602030504020204" pitchFamily="34" charset="0"/>
              </a:rPr>
              <a:t>2½ Bathrooms </a:t>
            </a:r>
            <a:r>
              <a:rPr lang="en-US" sz="1200" dirty="0">
                <a:solidFill>
                  <a:schemeClr val="bg2">
                    <a:lumMod val="50000"/>
                  </a:schemeClr>
                </a:solidFill>
                <a:latin typeface="Lucida Sans" panose="020B0602030504020204" pitchFamily="34" charset="0"/>
              </a:rPr>
              <a:t>condo</a:t>
            </a:r>
            <a:r>
              <a:rPr lang="en-US" sz="1200" dirty="0" smtClean="0">
                <a:solidFill>
                  <a:schemeClr val="bg2">
                    <a:lumMod val="50000"/>
                  </a:schemeClr>
                </a:solidFill>
                <a:latin typeface="Lucida Sans" panose="020B0602030504020204" pitchFamily="34" charset="0"/>
              </a:rPr>
              <a:t>! 2,030 </a:t>
            </a:r>
            <a:r>
              <a:rPr lang="en-US" sz="1200" dirty="0">
                <a:solidFill>
                  <a:schemeClr val="bg2">
                    <a:lumMod val="50000"/>
                  </a:schemeClr>
                </a:solidFill>
                <a:latin typeface="Lucida Sans" panose="020B0602030504020204" pitchFamily="34" charset="0"/>
              </a:rPr>
              <a:t>square feet with amazing westerly views of the Ashley River from the 5th floor. Bee Street Lofts is at the hub of Charleston County; conveniently located to the hospitals, the new Horizon Project development, </a:t>
            </a:r>
            <a:r>
              <a:rPr lang="en-US" sz="1200" dirty="0" err="1">
                <a:solidFill>
                  <a:schemeClr val="bg2">
                    <a:lumMod val="50000"/>
                  </a:schemeClr>
                </a:solidFill>
                <a:latin typeface="Lucida Sans" panose="020B0602030504020204" pitchFamily="34" charset="0"/>
              </a:rPr>
              <a:t>Brittlebank</a:t>
            </a:r>
            <a:r>
              <a:rPr lang="en-US" sz="1200" dirty="0">
                <a:solidFill>
                  <a:schemeClr val="bg2">
                    <a:lumMod val="50000"/>
                  </a:schemeClr>
                </a:solidFill>
                <a:latin typeface="Lucida Sans" panose="020B0602030504020204" pitchFamily="34" charset="0"/>
              </a:rPr>
              <a:t> Park, Joe Riley Stadium, and all of the area beaches. </a:t>
            </a:r>
            <a:endParaRPr lang="en-US" sz="1200" dirty="0" smtClean="0">
              <a:solidFill>
                <a:schemeClr val="bg2">
                  <a:lumMod val="50000"/>
                </a:schemeClr>
              </a:solidFill>
              <a:latin typeface="Lucida Sans" panose="020B0602030504020204" pitchFamily="34" charset="0"/>
            </a:endParaRPr>
          </a:p>
          <a:p>
            <a:endParaRPr lang="en-US" sz="1200" dirty="0">
              <a:solidFill>
                <a:schemeClr val="bg2">
                  <a:lumMod val="50000"/>
                </a:schemeClr>
              </a:solidFill>
              <a:latin typeface="Lucida Sans" panose="020B0602030504020204" pitchFamily="34" charset="0"/>
            </a:endParaRPr>
          </a:p>
          <a:p>
            <a:r>
              <a:rPr lang="en-US" sz="1200" dirty="0" smtClean="0">
                <a:solidFill>
                  <a:schemeClr val="bg2">
                    <a:lumMod val="50000"/>
                  </a:schemeClr>
                </a:solidFill>
                <a:latin typeface="Lucida Sans" panose="020B0602030504020204" pitchFamily="34" charset="0"/>
              </a:rPr>
              <a:t>This </a:t>
            </a:r>
            <a:r>
              <a:rPr lang="en-US" sz="1200" dirty="0">
                <a:solidFill>
                  <a:schemeClr val="bg2">
                    <a:lumMod val="50000"/>
                  </a:schemeClr>
                </a:solidFill>
                <a:latin typeface="Lucida Sans" panose="020B0602030504020204" pitchFamily="34" charset="0"/>
              </a:rPr>
              <a:t>is an extremely secure building. Enter through the gated garage and park in one of two deeded parking spaces on the first floor just beside the main elevator. The building has a gym, </a:t>
            </a:r>
            <a:r>
              <a:rPr lang="en-US" sz="1200" dirty="0" err="1">
                <a:solidFill>
                  <a:schemeClr val="bg2">
                    <a:lumMod val="50000"/>
                  </a:schemeClr>
                </a:solidFill>
                <a:latin typeface="Lucida Sans" panose="020B0602030504020204" pitchFamily="34" charset="0"/>
              </a:rPr>
              <a:t>tv</a:t>
            </a:r>
            <a:r>
              <a:rPr lang="en-US" sz="1200" dirty="0">
                <a:solidFill>
                  <a:schemeClr val="bg2">
                    <a:lumMod val="50000"/>
                  </a:schemeClr>
                </a:solidFill>
                <a:latin typeface="Lucida Sans" panose="020B0602030504020204" pitchFamily="34" charset="0"/>
              </a:rPr>
              <a:t>/reading lounge, and 2 large courtyards on the third floor for grilling and socializing. </a:t>
            </a:r>
            <a:endParaRPr lang="en-US" sz="1200" dirty="0" smtClean="0">
              <a:solidFill>
                <a:schemeClr val="bg2">
                  <a:lumMod val="50000"/>
                </a:schemeClr>
              </a:solidFill>
              <a:latin typeface="Lucida Sans" panose="020B0602030504020204" pitchFamily="34" charset="0"/>
            </a:endParaRPr>
          </a:p>
          <a:p>
            <a:endParaRPr lang="en-US" sz="1200" dirty="0">
              <a:solidFill>
                <a:schemeClr val="bg2">
                  <a:lumMod val="50000"/>
                </a:schemeClr>
              </a:solidFill>
              <a:latin typeface="Lucida Sans" panose="020B0602030504020204" pitchFamily="34" charset="0"/>
            </a:endParaRPr>
          </a:p>
          <a:p>
            <a:r>
              <a:rPr lang="en-US" sz="1200" dirty="0" smtClean="0">
                <a:solidFill>
                  <a:schemeClr val="bg2">
                    <a:lumMod val="50000"/>
                  </a:schemeClr>
                </a:solidFill>
                <a:latin typeface="Lucida Sans" panose="020B0602030504020204" pitchFamily="34" charset="0"/>
              </a:rPr>
              <a:t>As </a:t>
            </a:r>
            <a:r>
              <a:rPr lang="en-US" sz="1200" dirty="0">
                <a:solidFill>
                  <a:schemeClr val="bg2">
                    <a:lumMod val="50000"/>
                  </a:schemeClr>
                </a:solidFill>
                <a:latin typeface="Lucida Sans" panose="020B0602030504020204" pitchFamily="34" charset="0"/>
              </a:rPr>
              <a:t>soon as you enter unit 503, you will be amazed by its views and its spaciousness. Features include 10' ceilings, granite counter tops in the kitchen and baths, travertine tile on the bath floors and surrounds, and GE profile stainless steel appliances. </a:t>
            </a:r>
            <a:endParaRPr lang="en-US" sz="1200" dirty="0" smtClean="0">
              <a:solidFill>
                <a:schemeClr val="bg2">
                  <a:lumMod val="50000"/>
                </a:schemeClr>
              </a:solidFill>
              <a:latin typeface="Lucida Sans" panose="020B0602030504020204" pitchFamily="34" charset="0"/>
            </a:endParaRPr>
          </a:p>
          <a:p>
            <a:endParaRPr lang="en-US" sz="1200" dirty="0">
              <a:solidFill>
                <a:schemeClr val="bg2">
                  <a:lumMod val="50000"/>
                </a:schemeClr>
              </a:solidFill>
              <a:latin typeface="Lucida Sans" panose="020B0602030504020204" pitchFamily="34" charset="0"/>
            </a:endParaRPr>
          </a:p>
          <a:p>
            <a:r>
              <a:rPr lang="en-US" sz="1200" dirty="0" smtClean="0">
                <a:solidFill>
                  <a:schemeClr val="bg2">
                    <a:lumMod val="50000"/>
                  </a:schemeClr>
                </a:solidFill>
                <a:latin typeface="Lucida Sans" panose="020B0602030504020204" pitchFamily="34" charset="0"/>
              </a:rPr>
              <a:t>This </a:t>
            </a:r>
            <a:r>
              <a:rPr lang="en-US" sz="1200" dirty="0">
                <a:solidFill>
                  <a:schemeClr val="bg2">
                    <a:lumMod val="50000"/>
                  </a:schemeClr>
                </a:solidFill>
                <a:latin typeface="Lucida Sans" panose="020B0602030504020204" pitchFamily="34" charset="0"/>
              </a:rPr>
              <a:t>is a must see for anyone wanting to live downtown with river views convenient to all Charleston has to offer. There is an onsite manager and maintenance </a:t>
            </a:r>
            <a:r>
              <a:rPr lang="en-US" sz="1200" dirty="0" smtClean="0">
                <a:solidFill>
                  <a:schemeClr val="bg2">
                    <a:lumMod val="50000"/>
                  </a:schemeClr>
                </a:solidFill>
                <a:latin typeface="Lucida Sans" panose="020B0602030504020204" pitchFamily="34" charset="0"/>
              </a:rPr>
              <a:t>staff. </a:t>
            </a:r>
          </a:p>
          <a:p>
            <a:endParaRPr lang="en-US" sz="1200" dirty="0">
              <a:solidFill>
                <a:schemeClr val="bg2">
                  <a:lumMod val="50000"/>
                </a:schemeClr>
              </a:solidFill>
              <a:latin typeface="Lucida Sans" panose="020B0602030504020204" pitchFamily="34" charset="0"/>
            </a:endParaRPr>
          </a:p>
          <a:p>
            <a:r>
              <a:rPr lang="en-US" sz="1200" dirty="0" smtClean="0">
                <a:solidFill>
                  <a:schemeClr val="bg2">
                    <a:lumMod val="50000"/>
                  </a:schemeClr>
                </a:solidFill>
                <a:latin typeface="Lucida Sans" panose="020B0602030504020204" pitchFamily="34" charset="0"/>
              </a:rPr>
              <a:t>This </a:t>
            </a:r>
            <a:r>
              <a:rPr lang="en-US" sz="1200" dirty="0">
                <a:solidFill>
                  <a:schemeClr val="bg2">
                    <a:lumMod val="50000"/>
                  </a:schemeClr>
                </a:solidFill>
                <a:latin typeface="Lucida Sans" panose="020B0602030504020204" pitchFamily="34" charset="0"/>
              </a:rPr>
              <a:t>part of the Charleston Peninsula will only get better in the near future as the Horizon Project takes off, creating a new and exciting multi-faceted segment of the city between Bee Street Lofts and Joe Riley Stadium.</a:t>
            </a:r>
            <a:endParaRPr lang="en-US" sz="1050" dirty="0">
              <a:solidFill>
                <a:schemeClr val="bg2">
                  <a:lumMod val="50000"/>
                </a:schemeClr>
              </a:solidFill>
              <a:latin typeface="Lucida Sans" panose="020B0602030504020204" pitchFamily="34" charset="0"/>
            </a:endParaRPr>
          </a:p>
        </p:txBody>
      </p:sp>
      <p:sp>
        <p:nvSpPr>
          <p:cNvPr id="4" name="Rectangle 3"/>
          <p:cNvSpPr/>
          <p:nvPr/>
        </p:nvSpPr>
        <p:spPr>
          <a:xfrm>
            <a:off x="3881434" y="0"/>
            <a:ext cx="3886199" cy="738664"/>
          </a:xfrm>
          <a:prstGeom prst="rect">
            <a:avLst/>
          </a:prstGeom>
        </p:spPr>
        <p:txBody>
          <a:bodyPr wrap="square">
            <a:spAutoFit/>
          </a:bodyPr>
          <a:lstStyle/>
          <a:p>
            <a:pPr algn="r"/>
            <a:r>
              <a:rPr lang="en-US" sz="18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150 Bee Street </a:t>
            </a:r>
            <a:r>
              <a:rPr lang="en-US" sz="18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#503</a:t>
            </a: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Bee Street Lofts </a:t>
            </a:r>
            <a:r>
              <a:rPr lang="en-US" sz="12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 Charleston</a:t>
            </a: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MLS# </a:t>
            </a:r>
            <a:r>
              <a:rPr lang="en-US" sz="12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15001555 - </a:t>
            </a: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$575,000</a:t>
            </a:r>
          </a:p>
        </p:txBody>
      </p:sp>
      <p:grpSp>
        <p:nvGrpSpPr>
          <p:cNvPr id="8" name="Group 7"/>
          <p:cNvGrpSpPr/>
          <p:nvPr/>
        </p:nvGrpSpPr>
        <p:grpSpPr>
          <a:xfrm>
            <a:off x="-4763"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en-US" sz="1400" dirty="0">
                  <a:latin typeface="Lucida Sans" panose="020B0602030504020204" pitchFamily="34" charset="0"/>
                </a:rPr>
                <a:t>Lee </a:t>
              </a:r>
              <a:r>
                <a:rPr lang="en-US" sz="1400" dirty="0" err="1" smtClean="0">
                  <a:latin typeface="Lucida Sans" panose="020B0602030504020204" pitchFamily="34" charset="0"/>
                </a:rPr>
                <a:t>Lindler</a:t>
              </a:r>
              <a:r>
                <a:rPr lang="en-US" sz="1400" dirty="0" smtClean="0">
                  <a:latin typeface="Lucida Sans" panose="020B0602030504020204" pitchFamily="34" charset="0"/>
                </a:rPr>
                <a:t/>
              </a:r>
              <a:br>
                <a:rPr lang="en-US" sz="1400" dirty="0" smtClean="0">
                  <a:latin typeface="Lucida Sans" panose="020B0602030504020204" pitchFamily="34" charset="0"/>
                </a:rPr>
              </a:br>
              <a:r>
                <a:rPr lang="en-US" sz="1100" dirty="0" smtClean="0">
                  <a:latin typeface="Lucida Sans" panose="020B0602030504020204" pitchFamily="34" charset="0"/>
                </a:rPr>
                <a:t>leel@goldenbearrealty.com</a:t>
              </a:r>
            </a:p>
            <a:p>
              <a:pPr algn="ctr"/>
              <a:r>
                <a:rPr lang="en-US" sz="1100" dirty="0" smtClean="0">
                  <a:latin typeface="Lucida Sans" panose="020B0602030504020204" pitchFamily="34" charset="0"/>
                </a:rPr>
                <a:t>www.GoldenBearRealty.com </a:t>
              </a:r>
              <a:endParaRPr lang="en-US" sz="1050" dirty="0">
                <a:latin typeface="Lucida Sans" panose="020B0602030504020204" pitchFamily="34" charset="0"/>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ucida Sans" panose="020B0602030504020204" pitchFamily="34" charset="0"/>
                </a:rPr>
                <a:t>Golden Bear </a:t>
              </a:r>
              <a:r>
                <a:rPr lang="en-US" sz="900" dirty="0" smtClean="0">
                  <a:latin typeface="Lucida Sans" panose="020B0602030504020204" pitchFamily="34" charset="0"/>
                </a:rPr>
                <a:t>Realty | 654 </a:t>
              </a:r>
              <a:r>
                <a:rPr lang="en-US" sz="900" dirty="0">
                  <a:latin typeface="Lucida Sans" panose="020B0602030504020204" pitchFamily="34" charset="0"/>
                </a:rPr>
                <a:t>Coleman Blvd, Suite </a:t>
              </a:r>
              <a:r>
                <a:rPr lang="en-US" sz="900" dirty="0" smtClean="0">
                  <a:latin typeface="Lucida Sans" panose="020B0602030504020204" pitchFamily="34" charset="0"/>
                </a:rPr>
                <a:t>100 | Mt </a:t>
              </a:r>
              <a:r>
                <a:rPr lang="en-US" sz="900" dirty="0">
                  <a:latin typeface="Lucida Sans" panose="020B0602030504020204" pitchFamily="34" charset="0"/>
                </a:rPr>
                <a:t>Pleasant , </a:t>
              </a:r>
              <a:r>
                <a:rPr lang="en-US" sz="900" dirty="0" smtClean="0">
                  <a:latin typeface="Lucida Sans" panose="020B0602030504020204" pitchFamily="34" charset="0"/>
                </a:rPr>
                <a:t>SC 29464</a:t>
              </a:r>
              <a:endParaRPr lang="en-US" sz="900" dirty="0">
                <a:latin typeface="Lucida Sans" panose="020B0602030504020204" pitchFamily="34" charset="0"/>
              </a:endParaRPr>
            </a:p>
            <a:p>
              <a:pPr algn="ctr"/>
              <a:r>
                <a:rPr lang="en-US" sz="900" dirty="0">
                  <a:latin typeface="Lucida Sans" panose="020B0602030504020204" pitchFamily="34" charset="0"/>
                </a:rPr>
                <a:t>Cell (843) 637-0803 </a:t>
              </a:r>
              <a:r>
                <a:rPr lang="en-US" sz="900" dirty="0" smtClean="0">
                  <a:latin typeface="Lucida Sans" panose="020B0602030504020204" pitchFamily="34" charset="0"/>
                </a:rPr>
                <a:t>| Office </a:t>
              </a:r>
              <a:r>
                <a:rPr lang="en-US" sz="900" dirty="0">
                  <a:latin typeface="Lucida Sans" panose="020B0602030504020204" pitchFamily="34" charset="0"/>
                </a:rPr>
                <a:t>(855) </a:t>
              </a:r>
              <a:r>
                <a:rPr lang="en-US" sz="900" dirty="0" smtClean="0">
                  <a:latin typeface="Lucida Sans" panose="020B0602030504020204" pitchFamily="34" charset="0"/>
                </a:rPr>
                <a:t>725-5890 | Fax </a:t>
              </a:r>
              <a:r>
                <a:rPr lang="en-US" sz="900" dirty="0">
                  <a:latin typeface="Lucida Sans" panose="020B0602030504020204" pitchFamily="34" charset="0"/>
                </a:rPr>
                <a:t>(561) 721-3311</a:t>
              </a:r>
            </a:p>
          </p:txBody>
        </p:sp>
      </p:grpSp>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7692" y="9174549"/>
            <a:ext cx="1145648" cy="6356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6723774" y="9006243"/>
            <a:ext cx="981075" cy="951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8021" y="3777100"/>
            <a:ext cx="1155319"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8021" y="4819748"/>
            <a:ext cx="1155320" cy="770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8021" y="6923165"/>
            <a:ext cx="1155320" cy="7504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01274" y="228600"/>
            <a:ext cx="2560320" cy="1420585"/>
          </a:xfrm>
          <a:prstGeom prst="rect">
            <a:avLst/>
          </a:prstGeom>
          <a:effectLst/>
        </p:spPr>
      </p:pic>
      <p:pic>
        <p:nvPicPr>
          <p:cNvPr id="22"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6500" y="5861862"/>
            <a:ext cx="1118361" cy="7712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58021" y="7964129"/>
            <a:ext cx="1155320" cy="770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549531" y="3779840"/>
            <a:ext cx="1155317" cy="7702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49529" y="4825227"/>
            <a:ext cx="1155319"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2"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561581" y="6915466"/>
            <a:ext cx="1131216" cy="7712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549530" y="5870614"/>
            <a:ext cx="1155319"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6549529" y="7961390"/>
            <a:ext cx="1155319"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7"/>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3020366" y="2178008"/>
            <a:ext cx="1722138" cy="1148091"/>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295</Words>
  <Application>Microsoft Office PowerPoint</Application>
  <PresentationFormat>Custom</PresentationFormat>
  <Paragraphs>17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Roomy with a View!</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18</cp:revision>
  <dcterms:created xsi:type="dcterms:W3CDTF">2006-08-16T00:00:00Z</dcterms:created>
  <dcterms:modified xsi:type="dcterms:W3CDTF">2015-04-01T16:06:58Z</dcterms:modified>
</cp:coreProperties>
</file>