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7772400" cy="2209800"/>
          </a:xfrm>
          <a:prstGeom prst="rect">
            <a:avLst/>
          </a:prstGeom>
        </p:spPr>
      </p:pic>
      <p:pic>
        <p:nvPicPr>
          <p:cNvPr id="17" name="Picture 16"/>
          <p:cNvPicPr>
            <a:picLocks noChangeAspect="1"/>
          </p:cNvPicPr>
          <p:nvPr/>
        </p:nvPicPr>
        <p:blipFill rotWithShape="1">
          <a:blip r:embed="rId4" cstate="print">
            <a:extLst>
              <a:ext uri="{28A0092B-C50C-407E-A947-70E740481C1C}">
                <a14:useLocalDpi xmlns:a14="http://schemas.microsoft.com/office/drawing/2010/main" val="0"/>
              </a:ext>
            </a:extLst>
          </a:blip>
          <a:srcRect b="37221"/>
          <a:stretch/>
        </p:blipFill>
        <p:spPr>
          <a:xfrm>
            <a:off x="4961649" y="2178007"/>
            <a:ext cx="2743200" cy="1148092"/>
          </a:xfrm>
          <a:prstGeom prst="rect">
            <a:avLst/>
          </a:prstGeom>
          <a:ln>
            <a:noFill/>
          </a:ln>
          <a:effectLst>
            <a:outerShdw blurRad="190500" algn="tl" rotWithShape="0">
              <a:srgbClr val="000000">
                <a:alpha val="70000"/>
              </a:srgbClr>
            </a:outerShdw>
          </a:effectLst>
        </p:spPr>
      </p:pic>
      <p:pic>
        <p:nvPicPr>
          <p:cNvPr id="1026" name="Picture 2"/>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37221"/>
          <a:stretch/>
        </p:blipFill>
        <p:spPr bwMode="auto">
          <a:xfrm>
            <a:off x="58021" y="2178007"/>
            <a:ext cx="2743200" cy="11480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762" y="0"/>
            <a:ext cx="3886197" cy="882608"/>
          </a:xfrm>
        </p:spPr>
        <p:txBody>
          <a:bodyPr anchor="t">
            <a:normAutofit fontScale="90000"/>
          </a:bodyPr>
          <a:lstStyle/>
          <a:p>
            <a:pPr algn="l"/>
            <a:r>
              <a:rPr lang="en-US" sz="2800" b="1" dirty="0">
                <a:solidFill>
                  <a:srgbClr val="FF0000"/>
                </a:solidFill>
                <a:effectLst>
                  <a:innerShdw blurRad="63500" dist="50800" dir="18900000">
                    <a:prstClr val="black">
                      <a:alpha val="50000"/>
                    </a:prstClr>
                  </a:innerShdw>
                </a:effectLst>
                <a:latin typeface="Freestyle Script" panose="030804020302050B0404" pitchFamily="66" charset="0"/>
              </a:rPr>
              <a:t>Major Price Reduction! </a:t>
            </a:r>
            <a:r>
              <a:rPr lang="en-US" sz="2800" b="1" dirty="0" smtClean="0">
                <a:solidFill>
                  <a:srgbClr val="FFFF00"/>
                </a:solidFill>
                <a:effectLst>
                  <a:innerShdw blurRad="63500" dist="50800" dir="18900000">
                    <a:prstClr val="black">
                      <a:alpha val="50000"/>
                    </a:prstClr>
                  </a:innerShdw>
                </a:effectLst>
                <a:latin typeface="Freestyle Script" panose="030804020302050B0404" pitchFamily="66" charset="0"/>
              </a:rPr>
              <a:t/>
            </a:r>
            <a:br>
              <a:rPr lang="en-US" sz="2800" b="1" dirty="0" smtClean="0">
                <a:solidFill>
                  <a:srgbClr val="FFFF00"/>
                </a:solidFill>
                <a:effectLst>
                  <a:innerShdw blurRad="63500" dist="50800" dir="18900000">
                    <a:prstClr val="black">
                      <a:alpha val="50000"/>
                    </a:prstClr>
                  </a:innerShdw>
                </a:effectLst>
                <a:latin typeface="Freestyle Script" panose="030804020302050B0404" pitchFamily="66" charset="0"/>
              </a:rPr>
            </a:br>
            <a:r>
              <a:rPr lang="en-US" sz="28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Roomy </a:t>
            </a:r>
            <a:r>
              <a:rPr lang="en-US" sz="28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with a View</a:t>
            </a:r>
            <a:r>
              <a:rPr lang="en-US" sz="28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a:t>
            </a:r>
            <a:endParaRPr lang="en-US" sz="2800" b="1" dirty="0">
              <a:solidFill>
                <a:srgbClr val="FFFF00"/>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1214436" y="3505200"/>
            <a:ext cx="5333999" cy="5248808"/>
          </a:xfrm>
        </p:spPr>
        <p:txBody>
          <a:bodyPr anchor="ctr">
            <a:noAutofit/>
          </a:bodyPr>
          <a:lstStyle/>
          <a:p>
            <a:r>
              <a:rPr lang="en-US" sz="1600" b="1" i="1" dirty="0">
                <a:solidFill>
                  <a:schemeClr val="bg2">
                    <a:lumMod val="50000"/>
                  </a:schemeClr>
                </a:solidFill>
                <a:latin typeface="Lucida Sans" panose="020B0602030504020204" pitchFamily="34" charset="0"/>
              </a:rPr>
              <a:t>This amazing condo is priced to </a:t>
            </a:r>
            <a:r>
              <a:rPr lang="en-US" sz="1600" b="1" i="1" dirty="0" smtClean="0">
                <a:solidFill>
                  <a:schemeClr val="bg2">
                    <a:lumMod val="50000"/>
                  </a:schemeClr>
                </a:solidFill>
                <a:latin typeface="Lucida Sans" panose="020B0602030504020204" pitchFamily="34" charset="0"/>
              </a:rPr>
              <a:t>sell!</a:t>
            </a:r>
          </a:p>
          <a:p>
            <a:r>
              <a:rPr lang="en-US" sz="1300" b="1" i="1" dirty="0" smtClean="0">
                <a:solidFill>
                  <a:schemeClr val="bg2">
                    <a:lumMod val="50000"/>
                  </a:schemeClr>
                </a:solidFill>
                <a:latin typeface="Lucida Sans" panose="020B0602030504020204" pitchFamily="34" charset="0"/>
              </a:rPr>
              <a:t/>
            </a:r>
            <a:br>
              <a:rPr lang="en-US" sz="1300" b="1" i="1" dirty="0" smtClean="0">
                <a:solidFill>
                  <a:schemeClr val="bg2">
                    <a:lumMod val="50000"/>
                  </a:schemeClr>
                </a:solidFill>
                <a:latin typeface="Lucida Sans" panose="020B0602030504020204" pitchFamily="34" charset="0"/>
              </a:rPr>
            </a:br>
            <a:r>
              <a:rPr lang="en-US" sz="1300" dirty="0" smtClean="0">
                <a:solidFill>
                  <a:schemeClr val="bg2">
                    <a:lumMod val="50000"/>
                  </a:schemeClr>
                </a:solidFill>
                <a:latin typeface="Lucida Sans" panose="020B0602030504020204" pitchFamily="34" charset="0"/>
              </a:rPr>
              <a:t>2030 </a:t>
            </a:r>
            <a:r>
              <a:rPr lang="en-US" sz="1300" dirty="0">
                <a:solidFill>
                  <a:schemeClr val="bg2">
                    <a:lumMod val="50000"/>
                  </a:schemeClr>
                </a:solidFill>
                <a:latin typeface="Lucida Sans" panose="020B0602030504020204" pitchFamily="34" charset="0"/>
              </a:rPr>
              <a:t>square feet with amazing westerly views of the Ashley River from the 5th floor. This unit features dual masters, two full and one half bathroom, large living room, dining room, large laundry room, built in shelving and wine rack, GE Profile stainless steel appliances, and more. All countertops are granite, and the bath floors and surrounds are travertine. </a:t>
            </a:r>
            <a:endParaRPr lang="en-US" sz="1300" dirty="0" smtClean="0">
              <a:solidFill>
                <a:schemeClr val="bg2">
                  <a:lumMod val="50000"/>
                </a:schemeClr>
              </a:solidFill>
              <a:latin typeface="Lucida Sans" panose="020B0602030504020204" pitchFamily="34" charset="0"/>
            </a:endParaRPr>
          </a:p>
          <a:p>
            <a:endParaRPr lang="en-US" sz="1300" dirty="0">
              <a:solidFill>
                <a:schemeClr val="bg2">
                  <a:lumMod val="50000"/>
                </a:schemeClr>
              </a:solidFill>
              <a:latin typeface="Lucida Sans" panose="020B0602030504020204" pitchFamily="34" charset="0"/>
            </a:endParaRPr>
          </a:p>
          <a:p>
            <a:r>
              <a:rPr lang="en-US" sz="1300" dirty="0" smtClean="0">
                <a:solidFill>
                  <a:schemeClr val="bg2">
                    <a:lumMod val="50000"/>
                  </a:schemeClr>
                </a:solidFill>
                <a:latin typeface="Lucida Sans" panose="020B0602030504020204" pitchFamily="34" charset="0"/>
              </a:rPr>
              <a:t>Bee </a:t>
            </a:r>
            <a:r>
              <a:rPr lang="en-US" sz="1300" dirty="0">
                <a:solidFill>
                  <a:schemeClr val="bg2">
                    <a:lumMod val="50000"/>
                  </a:schemeClr>
                </a:solidFill>
                <a:latin typeface="Lucida Sans" panose="020B0602030504020204" pitchFamily="34" charset="0"/>
              </a:rPr>
              <a:t>Street Lofts is the hub of Charleston County; convenient to the hospitals, the new </a:t>
            </a:r>
            <a:r>
              <a:rPr lang="en-US" sz="1300" dirty="0" err="1">
                <a:solidFill>
                  <a:schemeClr val="bg2">
                    <a:lumMod val="50000"/>
                  </a:schemeClr>
                </a:solidFill>
                <a:latin typeface="Lucida Sans" panose="020B0602030504020204" pitchFamily="34" charset="0"/>
              </a:rPr>
              <a:t>WestEdge</a:t>
            </a:r>
            <a:r>
              <a:rPr lang="en-US" sz="1300" dirty="0">
                <a:solidFill>
                  <a:schemeClr val="bg2">
                    <a:lumMod val="50000"/>
                  </a:schemeClr>
                </a:solidFill>
                <a:latin typeface="Lucida Sans" panose="020B0602030504020204" pitchFamily="34" charset="0"/>
              </a:rPr>
              <a:t> development, </a:t>
            </a:r>
            <a:r>
              <a:rPr lang="en-US" sz="1300" dirty="0" err="1">
                <a:solidFill>
                  <a:schemeClr val="bg2">
                    <a:lumMod val="50000"/>
                  </a:schemeClr>
                </a:solidFill>
                <a:latin typeface="Lucida Sans" panose="020B0602030504020204" pitchFamily="34" charset="0"/>
              </a:rPr>
              <a:t>Brittlebank</a:t>
            </a:r>
            <a:r>
              <a:rPr lang="en-US" sz="1300" dirty="0">
                <a:solidFill>
                  <a:schemeClr val="bg2">
                    <a:lumMod val="50000"/>
                  </a:schemeClr>
                </a:solidFill>
                <a:latin typeface="Lucida Sans" panose="020B0602030504020204" pitchFamily="34" charset="0"/>
              </a:rPr>
              <a:t> Park, Joe Riley Stadium, I-26 and the airport, and all of the area beaches. This is an extremely secure building. Enter through the gated garage and park in one of two deeded parking spaces on the first floor just beside the main elevator. </a:t>
            </a:r>
            <a:endParaRPr lang="en-US" sz="1300" dirty="0" smtClean="0">
              <a:solidFill>
                <a:schemeClr val="bg2">
                  <a:lumMod val="50000"/>
                </a:schemeClr>
              </a:solidFill>
              <a:latin typeface="Lucida Sans" panose="020B0602030504020204" pitchFamily="34" charset="0"/>
            </a:endParaRPr>
          </a:p>
          <a:p>
            <a:endParaRPr lang="en-US" sz="1300" dirty="0">
              <a:solidFill>
                <a:schemeClr val="bg2">
                  <a:lumMod val="50000"/>
                </a:schemeClr>
              </a:solidFill>
              <a:latin typeface="Lucida Sans" panose="020B0602030504020204" pitchFamily="34" charset="0"/>
            </a:endParaRPr>
          </a:p>
          <a:p>
            <a:r>
              <a:rPr lang="en-US" sz="1300" dirty="0" smtClean="0">
                <a:solidFill>
                  <a:schemeClr val="bg2">
                    <a:lumMod val="50000"/>
                  </a:schemeClr>
                </a:solidFill>
                <a:latin typeface="Lucida Sans" panose="020B0602030504020204" pitchFamily="34" charset="0"/>
              </a:rPr>
              <a:t>This </a:t>
            </a:r>
            <a:r>
              <a:rPr lang="en-US" sz="1300" dirty="0">
                <a:solidFill>
                  <a:schemeClr val="bg2">
                    <a:lumMod val="50000"/>
                  </a:schemeClr>
                </a:solidFill>
                <a:latin typeface="Lucida Sans" panose="020B0602030504020204" pitchFamily="34" charset="0"/>
              </a:rPr>
              <a:t>is a must see for anyone wanting to live downtown with river views convenient to all Charleston has to offer. There is an onsite manager and maintenance staff.. This part of the Charleston Peninsula will only get better in the near future as the </a:t>
            </a:r>
            <a:r>
              <a:rPr lang="en-US" sz="1300" dirty="0" err="1">
                <a:solidFill>
                  <a:schemeClr val="bg2">
                    <a:lumMod val="50000"/>
                  </a:schemeClr>
                </a:solidFill>
                <a:latin typeface="Lucida Sans" panose="020B0602030504020204" pitchFamily="34" charset="0"/>
              </a:rPr>
              <a:t>WestEdge</a:t>
            </a:r>
            <a:r>
              <a:rPr lang="en-US" sz="1300" dirty="0">
                <a:solidFill>
                  <a:schemeClr val="bg2">
                    <a:lumMod val="50000"/>
                  </a:schemeClr>
                </a:solidFill>
                <a:latin typeface="Lucida Sans" panose="020B0602030504020204" pitchFamily="34" charset="0"/>
              </a:rPr>
              <a:t> community takes off, creating a new and exciting multi-faceted segment of the city between Bee Street Lofts and Joe Riley Stadium.</a:t>
            </a:r>
            <a:endParaRPr lang="en-US" sz="1300"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38664"/>
          </a:xfrm>
          <a:prstGeom prst="rect">
            <a:avLst/>
          </a:prstGeom>
        </p:spPr>
        <p:txBody>
          <a:bodyPr wrap="square">
            <a:spAutoFit/>
          </a:bodyPr>
          <a:lstStyle/>
          <a:p>
            <a:pPr algn="r"/>
            <a:r>
              <a:rPr lang="en-US" sz="18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150 Bee Street </a:t>
            </a:r>
            <a:r>
              <a:rPr lang="en-US" sz="18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#503</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Bee Street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Lofts -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Charleston</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15001555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 $475,000</a:t>
            </a:r>
            <a:endPar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p:txBody>
      </p:sp>
      <p:grpSp>
        <p:nvGrpSpPr>
          <p:cNvPr id="8" name="Group 7"/>
          <p:cNvGrpSpPr/>
          <p:nvPr/>
        </p:nvGrpSpPr>
        <p:grpSpPr>
          <a:xfrm>
            <a:off x="-4763"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en-US" sz="1400" dirty="0">
                  <a:latin typeface="Lucida Sans" panose="020B0602030504020204" pitchFamily="34" charset="0"/>
                </a:rPr>
                <a:t>Lee </a:t>
              </a:r>
              <a:r>
                <a:rPr lang="en-US" sz="1400" dirty="0" err="1" smtClean="0">
                  <a:latin typeface="Lucida Sans" panose="020B0602030504020204" pitchFamily="34" charset="0"/>
                </a:rPr>
                <a:t>Lindler</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100" dirty="0" smtClean="0">
                  <a:latin typeface="Lucida Sans" panose="020B0602030504020204" pitchFamily="34" charset="0"/>
                </a:rPr>
                <a:t>leel@goldenbearrealty.com</a:t>
              </a:r>
            </a:p>
            <a:p>
              <a:pPr algn="ctr"/>
              <a:r>
                <a:rPr lang="en-US" sz="1100" dirty="0" smtClean="0">
                  <a:latin typeface="Lucida Sans" panose="020B0602030504020204" pitchFamily="34" charset="0"/>
                </a:rPr>
                <a:t>www.GoldenBearRealty.com </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a:t>
              </a:r>
              <a:r>
                <a:rPr lang="en-US" sz="900" dirty="0" smtClean="0">
                  <a:latin typeface="Lucida Sans" panose="020B0602030504020204" pitchFamily="34" charset="0"/>
                </a:rPr>
                <a:t>Realty | 654 </a:t>
              </a:r>
              <a:r>
                <a:rPr lang="en-US" sz="900" dirty="0">
                  <a:latin typeface="Lucida Sans" panose="020B0602030504020204" pitchFamily="34" charset="0"/>
                </a:rPr>
                <a:t>Coleman Blvd, Suite </a:t>
              </a:r>
              <a:r>
                <a:rPr lang="en-US" sz="900" dirty="0" smtClean="0">
                  <a:latin typeface="Lucida Sans" panose="020B0602030504020204" pitchFamily="34" charset="0"/>
                </a:rPr>
                <a:t>100 | Mt </a:t>
              </a:r>
              <a:r>
                <a:rPr lang="en-US" sz="900" dirty="0">
                  <a:latin typeface="Lucida Sans" panose="020B0602030504020204" pitchFamily="34" charset="0"/>
                </a:rPr>
                <a:t>Pleasant , </a:t>
              </a:r>
              <a:r>
                <a:rPr lang="en-US" sz="900" dirty="0" smtClean="0">
                  <a:latin typeface="Lucida Sans" panose="020B0602030504020204" pitchFamily="34" charset="0"/>
                </a:rPr>
                <a:t>SC 29464</a:t>
              </a:r>
              <a:endParaRPr lang="en-US" sz="900" dirty="0">
                <a:latin typeface="Lucida Sans" panose="020B0602030504020204" pitchFamily="34" charset="0"/>
              </a:endParaRPr>
            </a:p>
            <a:p>
              <a:pPr algn="ctr"/>
              <a:r>
                <a:rPr lang="en-US" sz="900" dirty="0">
                  <a:latin typeface="Lucida Sans" panose="020B0602030504020204" pitchFamily="34" charset="0"/>
                </a:rPr>
                <a:t>Cell (843) 637-0803 </a:t>
              </a:r>
              <a:r>
                <a:rPr lang="en-US" sz="900" dirty="0" smtClean="0">
                  <a:latin typeface="Lucida Sans" panose="020B0602030504020204" pitchFamily="34" charset="0"/>
                </a:rPr>
                <a:t>| Office </a:t>
              </a:r>
              <a:r>
                <a:rPr lang="en-US" sz="900" dirty="0">
                  <a:latin typeface="Lucida Sans" panose="020B0602030504020204" pitchFamily="34" charset="0"/>
                </a:rPr>
                <a:t>(855) </a:t>
              </a:r>
              <a:r>
                <a:rPr lang="en-US" sz="900" dirty="0" smtClean="0">
                  <a:latin typeface="Lucida Sans" panose="020B0602030504020204" pitchFamily="34" charset="0"/>
                </a:rPr>
                <a:t>725-5890 | Fax </a:t>
              </a:r>
              <a:r>
                <a:rPr lang="en-US" sz="900" dirty="0">
                  <a:latin typeface="Lucida Sans" panose="020B0602030504020204" pitchFamily="34" charset="0"/>
                </a:rPr>
                <a:t>(561) 721-3311</a:t>
              </a:r>
            </a:p>
          </p:txBody>
        </p:sp>
      </p:grpSp>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7692" y="9174549"/>
            <a:ext cx="1145648" cy="635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723774" y="9006243"/>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021" y="3777100"/>
            <a:ext cx="1155319"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8021" y="4819748"/>
            <a:ext cx="1155320" cy="770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8021" y="6923165"/>
            <a:ext cx="1155320" cy="7504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01274" y="228600"/>
            <a:ext cx="2560320" cy="1420585"/>
          </a:xfrm>
          <a:prstGeom prst="rect">
            <a:avLst/>
          </a:prstGeom>
          <a:effectLst/>
        </p:spPr>
      </p:pic>
      <p:pic>
        <p:nvPicPr>
          <p:cNvPr id="22"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500" y="5861862"/>
            <a:ext cx="1118361" cy="77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8021" y="7964129"/>
            <a:ext cx="1155320" cy="770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49531" y="3779840"/>
            <a:ext cx="1155317" cy="7702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49529" y="4825227"/>
            <a:ext cx="1155319"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561581" y="6915466"/>
            <a:ext cx="1131216" cy="77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549530" y="5870614"/>
            <a:ext cx="1155319"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549529" y="7961390"/>
            <a:ext cx="1155319"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3020366" y="2178008"/>
            <a:ext cx="1722138" cy="1148091"/>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431411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63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Major Price Reduction!  Roomy with a View!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20</cp:revision>
  <dcterms:created xsi:type="dcterms:W3CDTF">2006-08-16T00:00:00Z</dcterms:created>
  <dcterms:modified xsi:type="dcterms:W3CDTF">2015-08-27T13:44:27Z</dcterms:modified>
</cp:coreProperties>
</file>