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00000"/>
    <a:srgbClr val="132B51"/>
    <a:srgbClr val="329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190" y="-2789"/>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18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460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16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64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90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3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56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40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35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84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492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8/7/2023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29183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hyperlink" Target="mailto:michele.hudson@carolinaone.com" TargetMode="External"/><Relationship Id="rId21" Type="http://schemas.openxmlformats.org/officeDocument/2006/relationships/image" Target="../media/image18.jpeg"/><Relationship Id="rId7" Type="http://schemas.openxmlformats.org/officeDocument/2006/relationships/image" Target="../media/image4.jpeg"/><Relationship Id="rId12" Type="http://schemas.openxmlformats.org/officeDocument/2006/relationships/image" Target="../media/image9.sv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1.png"/><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png"/><Relationship Id="rId24" Type="http://schemas.openxmlformats.org/officeDocument/2006/relationships/image" Target="../media/image21.jpg"/><Relationship Id="rId5" Type="http://schemas.openxmlformats.org/officeDocument/2006/relationships/image" Target="../media/image2.jpeg"/><Relationship Id="rId15" Type="http://schemas.openxmlformats.org/officeDocument/2006/relationships/image" Target="../media/image12.png"/><Relationship Id="rId23" Type="http://schemas.openxmlformats.org/officeDocument/2006/relationships/image" Target="../media/image20.jpeg"/><Relationship Id="rId10" Type="http://schemas.openxmlformats.org/officeDocument/2006/relationships/image" Target="../media/image7.svg"/><Relationship Id="rId19" Type="http://schemas.openxmlformats.org/officeDocument/2006/relationships/image" Target="../media/image16.png"/><Relationship Id="rId4" Type="http://schemas.openxmlformats.org/officeDocument/2006/relationships/hyperlink" Target="https://www.carolinaonerealestate.com/Agent/Detail/Michele-Hudson/27719" TargetMode="External"/><Relationship Id="rId9" Type="http://schemas.openxmlformats.org/officeDocument/2006/relationships/image" Target="../media/image6.png"/><Relationship Id="rId14" Type="http://schemas.openxmlformats.org/officeDocument/2006/relationships/image" Target="../media/image11.svg"/><Relationship Id="rId2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0CFE29-825E-4073-B33D-6DFBA098F673}"/>
              </a:ext>
            </a:extLst>
          </p:cNvPr>
          <p:cNvSpPr/>
          <p:nvPr/>
        </p:nvSpPr>
        <p:spPr>
          <a:xfrm>
            <a:off x="10081148" y="659356"/>
            <a:ext cx="45719" cy="4223434"/>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D16A90-743F-4783-930C-A315DD94EBD7}"/>
              </a:ext>
            </a:extLst>
          </p:cNvPr>
          <p:cNvSpPr/>
          <p:nvPr/>
        </p:nvSpPr>
        <p:spPr>
          <a:xfrm>
            <a:off x="0" y="3697030"/>
            <a:ext cx="8229600" cy="49607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5143500" y="4431791"/>
            <a:ext cx="1371600" cy="365760"/>
          </a:xfrm>
        </p:spPr>
        <p:txBody>
          <a:bodyPr anchor="ctr">
            <a:noAutofit/>
            <a:scene3d>
              <a:camera prst="orthographicFront"/>
              <a:lightRig rig="soft" dir="t">
                <a:rot lat="0" lon="0" rev="17220000"/>
              </a:lightRig>
            </a:scene3d>
            <a:sp3d prstMaterial="softEdge"/>
          </a:bodyPr>
          <a:lstStyle/>
          <a:p>
            <a:r>
              <a:rPr lang="en-US" sz="1800" dirty="0">
                <a:ln w="10541" cmpd="sng">
                  <a:noFill/>
                  <a:prstDash val="solid"/>
                </a:ln>
                <a:solidFill>
                  <a:schemeClr val="bg1"/>
                </a:solidFill>
                <a:latin typeface="Trebuchet MS" panose="020B0603020202020204" pitchFamily="34" charset="0"/>
              </a:rPr>
              <a:t>#23011340</a:t>
            </a:r>
            <a:endParaRPr lang="en-US" sz="1600" dirty="0">
              <a:ln w="10541" cmpd="sng">
                <a:noFill/>
                <a:prstDash val="solid"/>
              </a:ln>
              <a:solidFill>
                <a:schemeClr val="bg1"/>
              </a:solidFill>
              <a:latin typeface="Trebuchet MS" panose="020B0603020202020204" pitchFamily="34" charset="0"/>
            </a:endParaRPr>
          </a:p>
        </p:txBody>
      </p:sp>
      <p:sp>
        <p:nvSpPr>
          <p:cNvPr id="3" name="Subtitle 2"/>
          <p:cNvSpPr>
            <a:spLocks noGrp="1"/>
          </p:cNvSpPr>
          <p:nvPr>
            <p:ph type="subTitle" idx="1"/>
          </p:nvPr>
        </p:nvSpPr>
        <p:spPr>
          <a:xfrm>
            <a:off x="2072640" y="4879820"/>
            <a:ext cx="6156960" cy="3730780"/>
          </a:xfrm>
        </p:spPr>
        <p:txBody>
          <a:bodyPr anchor="ctr">
            <a:noAutofit/>
          </a:bodyPr>
          <a:lstStyle/>
          <a:p>
            <a:r>
              <a:rPr lang="en-US" sz="1200" dirty="0">
                <a:solidFill>
                  <a:schemeClr val="bg1"/>
                </a:solidFill>
                <a:latin typeface="Trebuchet MS" panose="020B0603020202020204" pitchFamily="34" charset="0"/>
              </a:rPr>
              <a:t>As you arrive at 1512 Capel St you will immediately notice that every inch of this gorgeous coastal farmhouse has been meticulously maintained and designed, inside and out. When you enter, you are welcomed by hardwood flooring, high ceilings and generous rooms throughout. The main floor features a formal living and dining room, open concept kitchen with butler's pantry, family room as well as a 5th bedroom/flex space. This room, currently being used as an office, can be accessed from the drop zone or the renovated half bath with space for a full bath conversion. The lanai, just off the family room is the perfect expanded living space for relaxing, dining, entertaining or just enjoying mother nature. </a:t>
            </a:r>
          </a:p>
          <a:p>
            <a:r>
              <a:rPr lang="en-US" sz="1200" dirty="0">
                <a:solidFill>
                  <a:schemeClr val="bg1"/>
                </a:solidFill>
                <a:latin typeface="Trebuchet MS" panose="020B0603020202020204" pitchFamily="34" charset="0"/>
              </a:rPr>
              <a:t>Need a place to escape within your home? Upstairs, the spacious owner's suite is a dream. Featuring a sitting area, fully renovated(down to the studs) bath and 2 oversized closets (one used just for storage). It doesn't stop here, there is a 2nd owner's suite on this level as well as 2 additional guests bedrooms that share a jack &amp; jill bath. Need additional storage?? The attic has 1000 square feet. The exterior has been recently painted, new brick steps, horizontal railings, and new lighting. A new paved drive and additional parking space created with lifetime pavers, professionally landscaped, backyard paver patio, </a:t>
            </a:r>
            <a:r>
              <a:rPr lang="en-US" sz="1200" dirty="0" err="1">
                <a:solidFill>
                  <a:schemeClr val="bg1"/>
                </a:solidFill>
                <a:latin typeface="Trebuchet MS" panose="020B0603020202020204" pitchFamily="34" charset="0"/>
              </a:rPr>
              <a:t>french</a:t>
            </a:r>
            <a:r>
              <a:rPr lang="en-US" sz="1200" dirty="0">
                <a:solidFill>
                  <a:schemeClr val="bg1"/>
                </a:solidFill>
                <a:latin typeface="Trebuchet MS" panose="020B0603020202020204" pitchFamily="34" charset="0"/>
              </a:rPr>
              <a:t> drains and a fenced back yard is also included. A $2500 Lender Credit is available and will be applied towards the buyer's closing costs and pre-</a:t>
            </a:r>
            <a:r>
              <a:rPr lang="en-US" sz="1200" dirty="0" err="1">
                <a:solidFill>
                  <a:schemeClr val="bg1"/>
                </a:solidFill>
                <a:latin typeface="Trebuchet MS" panose="020B0603020202020204" pitchFamily="34" charset="0"/>
              </a:rPr>
              <a:t>paids</a:t>
            </a:r>
            <a:r>
              <a:rPr lang="en-US" sz="1200" dirty="0">
                <a:solidFill>
                  <a:schemeClr val="bg1"/>
                </a:solidFill>
                <a:latin typeface="Trebuchet MS" panose="020B0603020202020204" pitchFamily="34" charset="0"/>
              </a:rPr>
              <a:t> if the buyer chooses to use the seller's preferred lender. This credit is in addition to any negotiated seller concessions.</a:t>
            </a:r>
          </a:p>
        </p:txBody>
      </p:sp>
      <p:sp>
        <p:nvSpPr>
          <p:cNvPr id="23" name="Rectangle 22"/>
          <p:cNvSpPr/>
          <p:nvPr/>
        </p:nvSpPr>
        <p:spPr>
          <a:xfrm>
            <a:off x="4051599" y="225876"/>
            <a:ext cx="4178002" cy="630942"/>
          </a:xfrm>
          <a:prstGeom prst="rect">
            <a:avLst/>
          </a:prstGeom>
          <a:noFill/>
        </p:spPr>
        <p:txBody>
          <a:bodyPr wrap="square">
            <a:spAutoFit/>
          </a:bodyPr>
          <a:lstStyle/>
          <a:p>
            <a:pPr algn="ctr"/>
            <a:r>
              <a:rPr lang="en-US" sz="3500" dirty="0">
                <a:ln w="3175">
                  <a:noFill/>
                </a:ln>
                <a:solidFill>
                  <a:srgbClr val="132B51"/>
                </a:solidFill>
                <a:latin typeface="Lush Script" panose="02000504060000020002" pitchFamily="50" charset="0"/>
              </a:rPr>
              <a:t>Well Designed Coastal Farmhouse</a:t>
            </a: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74905" y="5944194"/>
            <a:ext cx="1590562" cy="722554"/>
          </a:xfrm>
          <a:prstGeom prst="rect">
            <a:avLst/>
          </a:prstGeom>
          <a:ln w="12700">
            <a:noFill/>
          </a:ln>
          <a:effectLst/>
        </p:spPr>
      </p:pic>
      <p:sp>
        <p:nvSpPr>
          <p:cNvPr id="17" name="Rectangle 16"/>
          <p:cNvSpPr/>
          <p:nvPr/>
        </p:nvSpPr>
        <p:spPr>
          <a:xfrm>
            <a:off x="0" y="6241622"/>
            <a:ext cx="2017176" cy="1238481"/>
          </a:xfrm>
          <a:prstGeom prst="rect">
            <a:avLst/>
          </a:prstGeom>
          <a:ln>
            <a:noFill/>
          </a:ln>
        </p:spPr>
        <p:txBody>
          <a:bodyPr wrap="square">
            <a:spAutoFit/>
          </a:bodyPr>
          <a:lstStyle/>
          <a:p>
            <a:pPr algn="ctr">
              <a:lnSpc>
                <a:spcPct val="150000"/>
              </a:lnSpc>
            </a:pPr>
            <a:r>
              <a:rPr lang="en-US" b="1" dirty="0">
                <a:solidFill>
                  <a:schemeClr val="bg1"/>
                </a:solidFill>
                <a:latin typeface="Trebuchet MS" panose="020B0603020202020204" pitchFamily="34" charset="0"/>
              </a:rPr>
              <a:t>Michele Hudson</a:t>
            </a:r>
          </a:p>
          <a:p>
            <a:pPr algn="ctr">
              <a:lnSpc>
                <a:spcPct val="150000"/>
              </a:lnSpc>
            </a:pPr>
            <a:r>
              <a:rPr lang="pt-BR" sz="1100" b="1" dirty="0">
                <a:solidFill>
                  <a:schemeClr val="bg1"/>
                </a:solidFill>
                <a:latin typeface="Trebuchet MS" panose="020B0603020202020204" pitchFamily="34" charset="0"/>
              </a:rPr>
              <a:t>843-800-2069</a:t>
            </a:r>
          </a:p>
          <a:p>
            <a:pPr algn="ctr">
              <a:lnSpc>
                <a:spcPct val="150000"/>
              </a:lnSpc>
            </a:pPr>
            <a:r>
              <a:rPr lang="pt-BR" sz="1100" b="1" dirty="0">
                <a:solidFill>
                  <a:schemeClr val="bg1"/>
                </a:solidFill>
                <a:latin typeface="Trebuchet MS" panose="020B0603020202020204" pitchFamily="34" charset="0"/>
                <a:hlinkClick r:id="rId3"/>
              </a:rPr>
              <a:t>EMAIL ME</a:t>
            </a:r>
            <a:endParaRPr lang="pt-BR" sz="1100" b="1" dirty="0">
              <a:solidFill>
                <a:schemeClr val="bg1"/>
              </a:solidFill>
              <a:latin typeface="Trebuchet MS" panose="020B0603020202020204" pitchFamily="34" charset="0"/>
            </a:endParaRPr>
          </a:p>
          <a:p>
            <a:pPr algn="ctr">
              <a:lnSpc>
                <a:spcPct val="150000"/>
              </a:lnSpc>
            </a:pPr>
            <a:r>
              <a:rPr lang="pt-BR" sz="1100" b="1" dirty="0">
                <a:solidFill>
                  <a:schemeClr val="bg1"/>
                </a:solidFill>
                <a:latin typeface="Trebuchet MS" panose="020B0603020202020204" pitchFamily="34" charset="0"/>
                <a:hlinkClick r:id="rId4"/>
              </a:rPr>
              <a:t>VIEW MY LISTINGS</a:t>
            </a:r>
            <a:endParaRPr lang="pt-BR" sz="1100" b="1" dirty="0">
              <a:solidFill>
                <a:schemeClr val="bg1"/>
              </a:solidFill>
              <a:latin typeface="Trebuchet MS" panose="020B0603020202020204" pitchFamily="34" charset="0"/>
            </a:endParaRPr>
          </a:p>
        </p:txBody>
      </p:sp>
      <p:sp>
        <p:nvSpPr>
          <p:cNvPr id="18" name="Rectangle 17"/>
          <p:cNvSpPr/>
          <p:nvPr/>
        </p:nvSpPr>
        <p:spPr>
          <a:xfrm>
            <a:off x="132288" y="8172018"/>
            <a:ext cx="1752600" cy="415498"/>
          </a:xfrm>
          <a:prstGeom prst="rect">
            <a:avLst/>
          </a:prstGeom>
          <a:ln>
            <a:noFill/>
          </a:ln>
        </p:spPr>
        <p:txBody>
          <a:bodyPr wrap="square" anchor="ctr">
            <a:spAutoFit/>
          </a:bodyPr>
          <a:lstStyle/>
          <a:p>
            <a:pPr algn="ctr"/>
            <a:r>
              <a:rPr lang="en-US" sz="700" b="1" dirty="0">
                <a:solidFill>
                  <a:schemeClr val="bg1"/>
                </a:solidFill>
                <a:latin typeface="Trebuchet MS" panose="020B0603020202020204" pitchFamily="34" charset="0"/>
              </a:rPr>
              <a:t>Carolina One Real Estate</a:t>
            </a:r>
          </a:p>
          <a:p>
            <a:pPr algn="ctr"/>
            <a:r>
              <a:rPr lang="en-US" sz="700" b="1" dirty="0">
                <a:solidFill>
                  <a:schemeClr val="bg1"/>
                </a:solidFill>
                <a:latin typeface="Trebuchet MS" panose="020B0603020202020204" pitchFamily="34" charset="0"/>
              </a:rPr>
              <a:t>2713 Highway 17 North</a:t>
            </a:r>
          </a:p>
          <a:p>
            <a:pPr algn="ctr"/>
            <a:r>
              <a:rPr lang="en-US" sz="700" b="1" dirty="0">
                <a:solidFill>
                  <a:schemeClr val="bg1"/>
                </a:solidFill>
                <a:latin typeface="Trebuchet MS" panose="020B0603020202020204" pitchFamily="34" charset="0"/>
              </a:rPr>
              <a:t>Mt. Pleasant, SC 29466</a:t>
            </a: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rcRect t="2067" b="2067"/>
          <a:stretch/>
        </p:blipFill>
        <p:spPr>
          <a:xfrm>
            <a:off x="494474" y="5045307"/>
            <a:ext cx="1028228" cy="1037605"/>
          </a:xfrm>
          <a:prstGeom prst="flowChartConnector">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4" name="Picture 23"/>
          <p:cNvPicPr preferRelativeResize="0">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8717280"/>
            <a:ext cx="2011680" cy="1341120"/>
          </a:xfrm>
          <a:prstGeom prst="rect">
            <a:avLst/>
          </a:prstGeom>
          <a:ln w="12700">
            <a:noFill/>
          </a:ln>
          <a:effectLst/>
        </p:spPr>
      </p:pic>
      <p:pic>
        <p:nvPicPr>
          <p:cNvPr id="1032" name="Picture 8"/>
          <p:cNvPicPr preferRelativeResize="0">
            <a:picLocks noChangeAspect="1" noChangeArrowheads="1"/>
          </p:cNvPicPr>
          <p:nvPr/>
        </p:nvPicPr>
        <p:blipFill rotWithShape="1">
          <a:blip r:embed="rId7" cstate="print">
            <a:extLst>
              <a:ext uri="{28A0092B-C50C-407E-A947-70E740481C1C}">
                <a14:useLocalDpi xmlns:a14="http://schemas.microsoft.com/office/drawing/2010/main" val="0"/>
              </a:ext>
            </a:extLst>
          </a:blip>
          <a:srcRect l="-231" t="717" r="231" b="14211"/>
          <a:stretch/>
        </p:blipFill>
        <p:spPr bwMode="auto">
          <a:xfrm>
            <a:off x="0" y="1040585"/>
            <a:ext cx="4069081" cy="2596896"/>
          </a:xfrm>
          <a:prstGeom prst="rect">
            <a:avLst/>
          </a:prstGeom>
          <a:ln w="12700">
            <a:noFill/>
          </a:ln>
          <a:effectLst/>
          <a:extLst>
            <a:ext uri="{909E8E84-426E-40DD-AFC4-6F175D3DCCD1}">
              <a14:hiddenFill xmlns:a14="http://schemas.microsoft.com/office/drawing/2010/main">
                <a:solidFill>
                  <a:schemeClr val="accent1"/>
                </a:solidFill>
              </a14:hiddenFill>
            </a:ext>
          </a:extLst>
        </p:spPr>
      </p:pic>
      <p:sp>
        <p:nvSpPr>
          <p:cNvPr id="36" name="Rectangle 35">
            <a:extLst>
              <a:ext uri="{FF2B5EF4-FFF2-40B4-BE49-F238E27FC236}">
                <a16:creationId xmlns:a16="http://schemas.microsoft.com/office/drawing/2014/main" id="{52D57ABD-AAC8-F952-61D0-C344E6762C77}"/>
              </a:ext>
            </a:extLst>
          </p:cNvPr>
          <p:cNvSpPr/>
          <p:nvPr/>
        </p:nvSpPr>
        <p:spPr>
          <a:xfrm>
            <a:off x="9123634" y="4495800"/>
            <a:ext cx="45998" cy="3165111"/>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4DE84C-E31E-7FA4-F091-4F14E357FEEE}"/>
              </a:ext>
            </a:extLst>
          </p:cNvPr>
          <p:cNvPicPr>
            <a:picLocks noChangeAspect="1"/>
          </p:cNvPicPr>
          <p:nvPr/>
        </p:nvPicPr>
        <p:blipFill rotWithShape="1">
          <a:blip r:embed="rId8">
            <a:extLst>
              <a:ext uri="{28A0092B-C50C-407E-A947-70E740481C1C}">
                <a14:useLocalDpi xmlns:a14="http://schemas.microsoft.com/office/drawing/2010/main" val="0"/>
              </a:ext>
            </a:extLst>
          </a:blip>
          <a:srcRect l="24327" t="21041" r="25667" b="45352"/>
          <a:stretch/>
        </p:blipFill>
        <p:spPr>
          <a:xfrm>
            <a:off x="12039600" y="8306985"/>
            <a:ext cx="804672" cy="812010"/>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a:extLst>
              <a:ext uri="{FF2B5EF4-FFF2-40B4-BE49-F238E27FC236}">
                <a16:creationId xmlns:a16="http://schemas.microsoft.com/office/drawing/2014/main" id="{64783D91-640A-B49A-E896-5D6C1B1CCE4F}"/>
              </a:ext>
            </a:extLst>
          </p:cNvPr>
          <p:cNvSpPr/>
          <p:nvPr/>
        </p:nvSpPr>
        <p:spPr>
          <a:xfrm>
            <a:off x="8977743" y="8306985"/>
            <a:ext cx="3061856" cy="615553"/>
          </a:xfrm>
          <a:prstGeom prst="rect">
            <a:avLst/>
          </a:prstGeom>
          <a:ln>
            <a:noFill/>
          </a:ln>
        </p:spPr>
        <p:txBody>
          <a:bodyPr wrap="square">
            <a:spAutoFit/>
          </a:bodyPr>
          <a:lstStyle/>
          <a:p>
            <a:pPr algn="ctr"/>
            <a:r>
              <a:rPr lang="en-US" sz="1600" b="1" dirty="0">
                <a:solidFill>
                  <a:schemeClr val="bg1"/>
                </a:solidFill>
                <a:latin typeface="Century Gothic" panose="020B0502020202020204" pitchFamily="34" charset="0"/>
              </a:rPr>
              <a:t>Matt </a:t>
            </a:r>
            <a:r>
              <a:rPr lang="en-US" sz="1600" b="1" dirty="0" err="1">
                <a:solidFill>
                  <a:schemeClr val="bg1"/>
                </a:solidFill>
                <a:latin typeface="Century Gothic" panose="020B0502020202020204" pitchFamily="34" charset="0"/>
              </a:rPr>
              <a:t>Kimes</a:t>
            </a:r>
            <a:endParaRPr lang="en-US" sz="1600" b="1" dirty="0">
              <a:solidFill>
                <a:schemeClr val="bg1"/>
              </a:solidFill>
              <a:latin typeface="Century Gothic" panose="020B0502020202020204" pitchFamily="34" charset="0"/>
            </a:endParaRPr>
          </a:p>
          <a:p>
            <a:pPr algn="ctr"/>
            <a:r>
              <a:rPr lang="pt-BR" sz="900" b="1" dirty="0">
                <a:solidFill>
                  <a:schemeClr val="bg1"/>
                </a:solidFill>
                <a:latin typeface="Century Gothic" panose="020B0502020202020204" pitchFamily="34" charset="0"/>
              </a:rPr>
              <a:t>843-860-1669 | mattkimeshomes@gmail.com</a:t>
            </a:r>
          </a:p>
          <a:p>
            <a:pPr algn="ctr"/>
            <a:r>
              <a:rPr lang="pt-BR" sz="900" b="1" dirty="0">
                <a:solidFill>
                  <a:schemeClr val="bg1"/>
                </a:solidFill>
                <a:latin typeface="Century Gothic" panose="020B0502020202020204" pitchFamily="34" charset="0"/>
              </a:rPr>
              <a:t>www.mattkimeshomes.com</a:t>
            </a:r>
            <a:endParaRPr lang="en-US" sz="9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59901030-0892-379E-94A1-6A3E10379868}"/>
              </a:ext>
            </a:extLst>
          </p:cNvPr>
          <p:cNvSpPr txBox="1">
            <a:spLocks/>
          </p:cNvSpPr>
          <p:nvPr/>
        </p:nvSpPr>
        <p:spPr>
          <a:xfrm>
            <a:off x="0" y="-15137"/>
            <a:ext cx="4051598" cy="106680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2400" b="1" dirty="0">
                <a:ln w="10541" cmpd="sng">
                  <a:noFill/>
                  <a:prstDash val="solid"/>
                </a:ln>
                <a:solidFill>
                  <a:srgbClr val="132B51"/>
                </a:solidFill>
                <a:latin typeface="Trebuchet MS" panose="020B0603020202020204" pitchFamily="34" charset="0"/>
              </a:rPr>
              <a:t>1512 Capel Street</a:t>
            </a:r>
            <a:br>
              <a:rPr lang="en-US" sz="1800" dirty="0">
                <a:ln w="10541" cmpd="sng">
                  <a:noFill/>
                  <a:prstDash val="solid"/>
                </a:ln>
                <a:solidFill>
                  <a:srgbClr val="132B51"/>
                </a:solidFill>
                <a:latin typeface="Trebuchet MS" panose="020B0603020202020204" pitchFamily="34" charset="0"/>
              </a:rPr>
            </a:br>
            <a:r>
              <a:rPr lang="en-US" sz="1600" dirty="0">
                <a:ln w="10541" cmpd="sng">
                  <a:noFill/>
                  <a:prstDash val="solid"/>
                </a:ln>
                <a:solidFill>
                  <a:srgbClr val="132B51"/>
                </a:solidFill>
                <a:latin typeface="Trebuchet MS" panose="020B0603020202020204" pitchFamily="34" charset="0"/>
              </a:rPr>
              <a:t>Park West</a:t>
            </a:r>
          </a:p>
          <a:p>
            <a:r>
              <a:rPr lang="en-US" sz="1600" dirty="0">
                <a:ln w="10541" cmpd="sng">
                  <a:noFill/>
                  <a:prstDash val="solid"/>
                </a:ln>
                <a:solidFill>
                  <a:srgbClr val="132B51"/>
                </a:solidFill>
                <a:latin typeface="Trebuchet MS" panose="020B0603020202020204" pitchFamily="34" charset="0"/>
              </a:rPr>
              <a:t>Mount Pleasant, Sc 29466</a:t>
            </a:r>
          </a:p>
        </p:txBody>
      </p:sp>
      <p:pic>
        <p:nvPicPr>
          <p:cNvPr id="14" name="Graphic 13" descr="House outline">
            <a:extLst>
              <a:ext uri="{FF2B5EF4-FFF2-40B4-BE49-F238E27FC236}">
                <a16:creationId xmlns:a16="http://schemas.microsoft.com/office/drawing/2014/main" id="{947B179B-DEFE-62A9-D0D2-868FE7F439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18169" y="2057400"/>
            <a:ext cx="914400" cy="914400"/>
          </a:xfrm>
          <a:prstGeom prst="rect">
            <a:avLst/>
          </a:prstGeom>
        </p:spPr>
      </p:pic>
      <p:sp>
        <p:nvSpPr>
          <p:cNvPr id="22" name="TextBox 21">
            <a:extLst>
              <a:ext uri="{FF2B5EF4-FFF2-40B4-BE49-F238E27FC236}">
                <a16:creationId xmlns:a16="http://schemas.microsoft.com/office/drawing/2014/main" id="{0DC15555-7811-2481-EB66-437213A9A6D3}"/>
              </a:ext>
            </a:extLst>
          </p:cNvPr>
          <p:cNvSpPr txBox="1"/>
          <p:nvPr/>
        </p:nvSpPr>
        <p:spPr>
          <a:xfrm>
            <a:off x="0" y="4431268"/>
            <a:ext cx="1371600" cy="369332"/>
          </a:xfrm>
          <a:prstGeom prst="rect">
            <a:avLst/>
          </a:prstGeom>
          <a:noFill/>
        </p:spPr>
        <p:txBody>
          <a:bodyPr wrap="square">
            <a:spAutoFit/>
          </a:bodyPr>
          <a:lstStyle/>
          <a:p>
            <a:pPr algn="ctr"/>
            <a:r>
              <a:rPr lang="en-US" dirty="0">
                <a:ln w="10541" cmpd="sng">
                  <a:noFill/>
                  <a:prstDash val="solid"/>
                </a:ln>
                <a:solidFill>
                  <a:schemeClr val="bg1"/>
                </a:solidFill>
                <a:latin typeface="Trebuchet MS" panose="020B0603020202020204" pitchFamily="34" charset="0"/>
              </a:rPr>
              <a:t>4</a:t>
            </a:r>
            <a:r>
              <a:rPr lang="en-US" sz="1800" dirty="0">
                <a:ln w="10541" cmpd="sng">
                  <a:noFill/>
                  <a:prstDash val="solid"/>
                </a:ln>
                <a:solidFill>
                  <a:schemeClr val="bg1"/>
                </a:solidFill>
                <a:latin typeface="Trebuchet MS" panose="020B0603020202020204" pitchFamily="34" charset="0"/>
              </a:rPr>
              <a:t> BED</a:t>
            </a:r>
          </a:p>
        </p:txBody>
      </p:sp>
      <p:pic>
        <p:nvPicPr>
          <p:cNvPr id="11" name="Graphic 10" descr="Bed outline">
            <a:extLst>
              <a:ext uri="{FF2B5EF4-FFF2-40B4-BE49-F238E27FC236}">
                <a16:creationId xmlns:a16="http://schemas.microsoft.com/office/drawing/2014/main" id="{3648319F-E2C7-5E08-D5D3-32BCBC20C6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9476" y="3826276"/>
            <a:ext cx="612648" cy="612648"/>
          </a:xfrm>
          <a:prstGeom prst="rect">
            <a:avLst/>
          </a:prstGeom>
        </p:spPr>
      </p:pic>
      <p:sp>
        <p:nvSpPr>
          <p:cNvPr id="27" name="TextBox 26">
            <a:extLst>
              <a:ext uri="{FF2B5EF4-FFF2-40B4-BE49-F238E27FC236}">
                <a16:creationId xmlns:a16="http://schemas.microsoft.com/office/drawing/2014/main" id="{B784781E-6931-0A33-C868-46D42D87E573}"/>
              </a:ext>
            </a:extLst>
          </p:cNvPr>
          <p:cNvSpPr txBox="1"/>
          <p:nvPr/>
        </p:nvSpPr>
        <p:spPr>
          <a:xfrm>
            <a:off x="1714500" y="4431268"/>
            <a:ext cx="1371600" cy="369332"/>
          </a:xfrm>
          <a:prstGeom prst="rect">
            <a:avLst/>
          </a:prstGeom>
          <a:noFill/>
        </p:spPr>
        <p:txBody>
          <a:bodyPr wrap="square">
            <a:spAutoFit/>
          </a:bodyPr>
          <a:lstStyle/>
          <a:p>
            <a:pPr algn="ctr"/>
            <a:r>
              <a:rPr lang="en-US" sz="1800" dirty="0">
                <a:ln w="10541" cmpd="sng">
                  <a:noFill/>
                  <a:prstDash val="solid"/>
                </a:ln>
                <a:solidFill>
                  <a:schemeClr val="bg1"/>
                </a:solidFill>
                <a:latin typeface="Trebuchet MS" panose="020B0603020202020204" pitchFamily="34" charset="0"/>
              </a:rPr>
              <a:t>3½ BATH</a:t>
            </a:r>
          </a:p>
        </p:txBody>
      </p:sp>
      <p:pic>
        <p:nvPicPr>
          <p:cNvPr id="13" name="Graphic 12" descr="Bathtub outline">
            <a:extLst>
              <a:ext uri="{FF2B5EF4-FFF2-40B4-BE49-F238E27FC236}">
                <a16:creationId xmlns:a16="http://schemas.microsoft.com/office/drawing/2014/main" id="{97855D56-DCC8-1EDF-C44E-8EAA55CD5E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93976" y="3826276"/>
            <a:ext cx="612648" cy="612648"/>
          </a:xfrm>
          <a:prstGeom prst="rect">
            <a:avLst/>
          </a:prstGeom>
        </p:spPr>
      </p:pic>
      <p:pic>
        <p:nvPicPr>
          <p:cNvPr id="15" name="Graphic 14" descr="House outline">
            <a:extLst>
              <a:ext uri="{FF2B5EF4-FFF2-40B4-BE49-F238E27FC236}">
                <a16:creationId xmlns:a16="http://schemas.microsoft.com/office/drawing/2014/main" id="{F90703AE-6211-0097-43D8-4647ADA162B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22976" y="3826276"/>
            <a:ext cx="612648" cy="612648"/>
          </a:xfrm>
          <a:prstGeom prst="rect">
            <a:avLst/>
          </a:prstGeom>
        </p:spPr>
      </p:pic>
      <p:sp>
        <p:nvSpPr>
          <p:cNvPr id="4" name="Title 1">
            <a:extLst>
              <a:ext uri="{FF2B5EF4-FFF2-40B4-BE49-F238E27FC236}">
                <a16:creationId xmlns:a16="http://schemas.microsoft.com/office/drawing/2014/main" id="{7264C889-88F0-C99F-94F5-DDF12A5D8855}"/>
              </a:ext>
            </a:extLst>
          </p:cNvPr>
          <p:cNvSpPr txBox="1">
            <a:spLocks/>
          </p:cNvSpPr>
          <p:nvPr/>
        </p:nvSpPr>
        <p:spPr>
          <a:xfrm>
            <a:off x="6858000" y="4434840"/>
            <a:ext cx="1371600" cy="36576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dirty="0">
                <a:ln w="10541" cmpd="sng">
                  <a:noFill/>
                  <a:prstDash val="solid"/>
                </a:ln>
                <a:solidFill>
                  <a:schemeClr val="bg1"/>
                </a:solidFill>
                <a:latin typeface="Trebuchet MS" panose="020B0603020202020204" pitchFamily="34" charset="0"/>
              </a:rPr>
              <a:t>$1,550,000</a:t>
            </a:r>
            <a:endParaRPr lang="en-US" sz="1600" dirty="0">
              <a:ln w="10541" cmpd="sng">
                <a:noFill/>
                <a:prstDash val="solid"/>
              </a:ln>
              <a:solidFill>
                <a:schemeClr val="bg1"/>
              </a:solidFill>
              <a:latin typeface="Trebuchet MS" panose="020B0603020202020204" pitchFamily="34" charset="0"/>
            </a:endParaRPr>
          </a:p>
        </p:txBody>
      </p:sp>
      <p:pic>
        <p:nvPicPr>
          <p:cNvPr id="10" name="Graphic 9" descr="Money outline">
            <a:extLst>
              <a:ext uri="{FF2B5EF4-FFF2-40B4-BE49-F238E27FC236}">
                <a16:creationId xmlns:a16="http://schemas.microsoft.com/office/drawing/2014/main" id="{EF5F22F0-029B-80B0-70B8-43EE400743C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237476" y="3826276"/>
            <a:ext cx="612648" cy="612648"/>
          </a:xfrm>
          <a:prstGeom prst="rect">
            <a:avLst/>
          </a:prstGeom>
        </p:spPr>
      </p:pic>
      <p:sp>
        <p:nvSpPr>
          <p:cNvPr id="29" name="TextBox 28">
            <a:extLst>
              <a:ext uri="{FF2B5EF4-FFF2-40B4-BE49-F238E27FC236}">
                <a16:creationId xmlns:a16="http://schemas.microsoft.com/office/drawing/2014/main" id="{DD2F4026-C3EC-351D-7271-BBBCCD4A886F}"/>
              </a:ext>
            </a:extLst>
          </p:cNvPr>
          <p:cNvSpPr txBox="1"/>
          <p:nvPr/>
        </p:nvSpPr>
        <p:spPr>
          <a:xfrm>
            <a:off x="3429000" y="4431268"/>
            <a:ext cx="1371600" cy="369332"/>
          </a:xfrm>
          <a:prstGeom prst="rect">
            <a:avLst/>
          </a:prstGeom>
          <a:noFill/>
        </p:spPr>
        <p:txBody>
          <a:bodyPr wrap="square">
            <a:spAutoFit/>
          </a:bodyPr>
          <a:lstStyle/>
          <a:p>
            <a:pPr algn="ctr"/>
            <a:r>
              <a:rPr lang="en-US" sz="1800" dirty="0">
                <a:ln w="10541" cmpd="sng">
                  <a:noFill/>
                  <a:prstDash val="solid"/>
                </a:ln>
                <a:solidFill>
                  <a:schemeClr val="bg1"/>
                </a:solidFill>
                <a:latin typeface="Trebuchet MS" panose="020B0603020202020204" pitchFamily="34" charset="0"/>
              </a:rPr>
              <a:t>3,908 SF</a:t>
            </a:r>
          </a:p>
        </p:txBody>
      </p:sp>
      <p:pic>
        <p:nvPicPr>
          <p:cNvPr id="30" name="Graphic 29" descr="Blueprint outline">
            <a:extLst>
              <a:ext uri="{FF2B5EF4-FFF2-40B4-BE49-F238E27FC236}">
                <a16:creationId xmlns:a16="http://schemas.microsoft.com/office/drawing/2014/main" id="{88EA6266-BAD4-5E9E-2F90-4C31C6727FF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808476" y="3826276"/>
            <a:ext cx="612648" cy="612648"/>
          </a:xfrm>
          <a:prstGeom prst="rect">
            <a:avLst/>
          </a:prstGeom>
        </p:spPr>
      </p:pic>
      <p:sp>
        <p:nvSpPr>
          <p:cNvPr id="50" name="TextBox 49">
            <a:extLst>
              <a:ext uri="{FF2B5EF4-FFF2-40B4-BE49-F238E27FC236}">
                <a16:creationId xmlns:a16="http://schemas.microsoft.com/office/drawing/2014/main" id="{978C4103-F980-9415-8D0D-333BB973D8EB}"/>
              </a:ext>
            </a:extLst>
          </p:cNvPr>
          <p:cNvSpPr txBox="1"/>
          <p:nvPr/>
        </p:nvSpPr>
        <p:spPr>
          <a:xfrm>
            <a:off x="-4417740" y="3048000"/>
            <a:ext cx="4069081" cy="369332"/>
          </a:xfrm>
          <a:prstGeom prst="rect">
            <a:avLst/>
          </a:prstGeom>
          <a:noFill/>
        </p:spPr>
        <p:txBody>
          <a:bodyPr wrap="square">
            <a:spAutoFit/>
          </a:bodyPr>
          <a:lstStyle/>
          <a:p>
            <a:pPr algn="ctr"/>
            <a:r>
              <a:rPr lang="en-US" dirty="0">
                <a:solidFill>
                  <a:schemeClr val="bg1"/>
                </a:solidFill>
                <a:latin typeface="Century Gothic" panose="020B0502020202020204" pitchFamily="34" charset="0"/>
              </a:rPr>
              <a:t>Sat 10-12 &amp; Sun 10-12</a:t>
            </a:r>
          </a:p>
        </p:txBody>
      </p:sp>
      <p:sp>
        <p:nvSpPr>
          <p:cNvPr id="51" name="TextBox 50">
            <a:extLst>
              <a:ext uri="{FF2B5EF4-FFF2-40B4-BE49-F238E27FC236}">
                <a16:creationId xmlns:a16="http://schemas.microsoft.com/office/drawing/2014/main" id="{2592A8AE-A0B2-5194-E85C-1DF5BB4F6E00}"/>
              </a:ext>
            </a:extLst>
          </p:cNvPr>
          <p:cNvSpPr txBox="1"/>
          <p:nvPr/>
        </p:nvSpPr>
        <p:spPr>
          <a:xfrm>
            <a:off x="-4417741" y="2527611"/>
            <a:ext cx="4038604" cy="646331"/>
          </a:xfrm>
          <a:prstGeom prst="rect">
            <a:avLst/>
          </a:prstGeom>
          <a:noFill/>
        </p:spPr>
        <p:txBody>
          <a:bodyPr wrap="square">
            <a:spAutoFit/>
          </a:bodyPr>
          <a:lstStyle/>
          <a:p>
            <a:pPr algn="ctr"/>
            <a:r>
              <a:rPr lang="en-US" sz="3600" dirty="0">
                <a:solidFill>
                  <a:schemeClr val="bg1"/>
                </a:solidFill>
                <a:latin typeface="Cochocib Script Latin Pro" panose="02000503000000020003" pitchFamily="2" charset="0"/>
              </a:rPr>
              <a:t>Open House</a:t>
            </a:r>
            <a:endParaRPr lang="en-US" sz="3600" dirty="0">
              <a:solidFill>
                <a:schemeClr val="bg1"/>
              </a:solidFill>
              <a:latin typeface="Century Gothic" panose="020B0502020202020204" pitchFamily="34" charset="0"/>
            </a:endParaRPr>
          </a:p>
        </p:txBody>
      </p:sp>
      <p:pic>
        <p:nvPicPr>
          <p:cNvPr id="5" name="Picture 8">
            <a:extLst>
              <a:ext uri="{FF2B5EF4-FFF2-40B4-BE49-F238E27FC236}">
                <a16:creationId xmlns:a16="http://schemas.microsoft.com/office/drawing/2014/main" id="{C6D4F511-9F41-ACF3-0C6B-0F633BCC6495}"/>
              </a:ext>
            </a:extLst>
          </p:cNvPr>
          <p:cNvPicPr preferRelativeResize="0">
            <a:picLocks noChangeAspect="1" noChangeArrowheads="1"/>
          </p:cNvPicPr>
          <p:nvPr/>
        </p:nvPicPr>
        <p:blipFill>
          <a:blip r:embed="rId21" cstate="print">
            <a:extLst>
              <a:ext uri="{28A0092B-C50C-407E-A947-70E740481C1C}">
                <a14:useLocalDpi xmlns:a14="http://schemas.microsoft.com/office/drawing/2010/main" val="0"/>
              </a:ext>
            </a:extLst>
          </a:blip>
          <a:srcRect t="2135" b="2135"/>
          <a:stretch/>
        </p:blipFill>
        <p:spPr bwMode="auto">
          <a:xfrm>
            <a:off x="4160520" y="1040585"/>
            <a:ext cx="4069080" cy="2596896"/>
          </a:xfrm>
          <a:prstGeom prst="rect">
            <a:avLst/>
          </a:prstGeom>
          <a:ln w="12700">
            <a:noFill/>
          </a:ln>
          <a:effectLst/>
          <a:extLst>
            <a:ext uri="{909E8E84-426E-40DD-AFC4-6F175D3DCCD1}">
              <a14:hiddenFill xmlns:a14="http://schemas.microsoft.com/office/drawing/2010/main">
                <a:solidFill>
                  <a:schemeClr val="accent1"/>
                </a:solidFill>
              </a14:hiddenFill>
            </a:ext>
          </a:extLst>
        </p:spPr>
      </p:pic>
      <p:pic>
        <p:nvPicPr>
          <p:cNvPr id="9" name="Picture 8">
            <a:extLst>
              <a:ext uri="{FF2B5EF4-FFF2-40B4-BE49-F238E27FC236}">
                <a16:creationId xmlns:a16="http://schemas.microsoft.com/office/drawing/2014/main" id="{C9912556-D356-B5F9-378E-BE498B29C273}"/>
              </a:ext>
            </a:extLst>
          </p:cNvPr>
          <p:cNvPicPr preferRelativeResize="0">
            <a:picLocks noChangeAspect="1"/>
          </p:cNvPicPr>
          <p:nvPr/>
        </p:nvPicPr>
        <p:blipFill>
          <a:blip r:embed="rId22" cstate="print">
            <a:extLst>
              <a:ext uri="{28A0092B-C50C-407E-A947-70E740481C1C}">
                <a14:useLocalDpi xmlns:a14="http://schemas.microsoft.com/office/drawing/2010/main" val="0"/>
              </a:ext>
            </a:extLst>
          </a:blip>
          <a:srcRect/>
          <a:stretch/>
        </p:blipFill>
        <p:spPr>
          <a:xfrm>
            <a:off x="2072640" y="8716406"/>
            <a:ext cx="2011680" cy="1341120"/>
          </a:xfrm>
          <a:prstGeom prst="rect">
            <a:avLst/>
          </a:prstGeom>
          <a:ln w="12700">
            <a:noFill/>
          </a:ln>
          <a:effectLst/>
        </p:spPr>
      </p:pic>
      <p:pic>
        <p:nvPicPr>
          <p:cNvPr id="12" name="Picture 11">
            <a:extLst>
              <a:ext uri="{FF2B5EF4-FFF2-40B4-BE49-F238E27FC236}">
                <a16:creationId xmlns:a16="http://schemas.microsoft.com/office/drawing/2014/main" id="{2DF1A24B-A7AD-F47C-A12D-E0A87766F46C}"/>
              </a:ext>
            </a:extLst>
          </p:cNvPr>
          <p:cNvPicPr preferRelativeResize="0">
            <a:picLocks noChangeAspect="1"/>
          </p:cNvPicPr>
          <p:nvPr/>
        </p:nvPicPr>
        <p:blipFill>
          <a:blip r:embed="rId23" cstate="print">
            <a:extLst>
              <a:ext uri="{28A0092B-C50C-407E-A947-70E740481C1C}">
                <a14:useLocalDpi xmlns:a14="http://schemas.microsoft.com/office/drawing/2010/main" val="0"/>
              </a:ext>
            </a:extLst>
          </a:blip>
          <a:srcRect/>
          <a:stretch/>
        </p:blipFill>
        <p:spPr>
          <a:xfrm>
            <a:off x="6217920" y="8716406"/>
            <a:ext cx="2011680" cy="1341120"/>
          </a:xfrm>
          <a:prstGeom prst="rect">
            <a:avLst/>
          </a:prstGeom>
          <a:ln w="12700">
            <a:noFill/>
          </a:ln>
          <a:effectLst/>
        </p:spPr>
      </p:pic>
      <p:pic>
        <p:nvPicPr>
          <p:cNvPr id="19" name="Picture 18">
            <a:extLst>
              <a:ext uri="{FF2B5EF4-FFF2-40B4-BE49-F238E27FC236}">
                <a16:creationId xmlns:a16="http://schemas.microsoft.com/office/drawing/2014/main" id="{E3CCC049-CA02-F7BD-DB8E-947787528169}"/>
              </a:ext>
            </a:extLst>
          </p:cNvPr>
          <p:cNvPicPr preferRelativeResize="0">
            <a:picLocks noChangeAspect="1"/>
          </p:cNvPicPr>
          <p:nvPr/>
        </p:nvPicPr>
        <p:blipFill rotWithShape="1">
          <a:blip r:embed="rId24" cstate="print">
            <a:extLst>
              <a:ext uri="{28A0092B-C50C-407E-A947-70E740481C1C}">
                <a14:useLocalDpi xmlns:a14="http://schemas.microsoft.com/office/drawing/2010/main" val="0"/>
              </a:ext>
            </a:extLst>
          </a:blip>
          <a:srcRect t="11053"/>
          <a:stretch/>
        </p:blipFill>
        <p:spPr>
          <a:xfrm>
            <a:off x="4145280" y="8716406"/>
            <a:ext cx="2011680" cy="1341994"/>
          </a:xfrm>
          <a:prstGeom prst="rect">
            <a:avLst/>
          </a:prstGeom>
          <a:ln w="12700">
            <a:noFill/>
          </a:ln>
          <a:effectLst/>
        </p:spPr>
      </p:pic>
      <p:pic>
        <p:nvPicPr>
          <p:cNvPr id="25" name="Picture 24">
            <a:extLst>
              <a:ext uri="{FF2B5EF4-FFF2-40B4-BE49-F238E27FC236}">
                <a16:creationId xmlns:a16="http://schemas.microsoft.com/office/drawing/2014/main" id="{A76A4E8F-B248-4CF9-98A6-6C8377780909}"/>
              </a:ext>
            </a:extLst>
          </p:cNvPr>
          <p:cNvPicPr preferRelativeResize="0">
            <a:picLocks noChangeAspect="1"/>
          </p:cNvPicPr>
          <p:nvPr/>
        </p:nvPicPr>
        <p:blipFill>
          <a:blip r:embed="rId25" cstate="print">
            <a:lum bright="70000" contrast="-70000"/>
            <a:extLst>
              <a:ext uri="{28A0092B-C50C-407E-A947-70E740481C1C}">
                <a14:useLocalDpi xmlns:a14="http://schemas.microsoft.com/office/drawing/2010/main" val="0"/>
              </a:ext>
            </a:extLst>
          </a:blip>
          <a:srcRect/>
          <a:stretch/>
        </p:blipFill>
        <p:spPr>
          <a:xfrm>
            <a:off x="190939" y="7638813"/>
            <a:ext cx="1635299" cy="374496"/>
          </a:xfrm>
          <a:prstGeom prst="rect">
            <a:avLst/>
          </a:prstGeom>
          <a:ln w="12700">
            <a:noFill/>
          </a:ln>
          <a:effectLst/>
        </p:spPr>
      </p:pic>
    </p:spTree>
    <p:extLst>
      <p:ext uri="{BB962C8B-B14F-4D97-AF65-F5344CB8AC3E}">
        <p14:creationId xmlns:p14="http://schemas.microsoft.com/office/powerpoint/2010/main" val="4127950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1316</TotalTime>
  <Words>376</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Century Gothic</vt:lpstr>
      <vt:lpstr>Cochocib Script Latin Pro</vt:lpstr>
      <vt:lpstr>Lush Script</vt:lpstr>
      <vt:lpstr>Trebuchet MS</vt:lpstr>
      <vt:lpstr>Office Theme</vt:lpstr>
      <vt:lpstr>#23011340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CVH360 MailBlast</dc:title>
  <dc:creator>CVH360</dc:creator>
  <cp:lastModifiedBy>A. Thomas Price</cp:lastModifiedBy>
  <cp:revision>136</cp:revision>
  <dcterms:created xsi:type="dcterms:W3CDTF">2006-08-16T00:00:00Z</dcterms:created>
  <dcterms:modified xsi:type="dcterms:W3CDTF">2023-08-07T14:36:28Z</dcterms:modified>
</cp:coreProperties>
</file>