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6250" b="6250"/>
          <a:stretch/>
        </p:blipFill>
        <p:spPr>
          <a:xfrm>
            <a:off x="0" y="0"/>
            <a:ext cx="9144000" cy="6858000"/>
          </a:xfrm>
          <a:prstGeom prst="rect">
            <a:avLst/>
          </a:prstGeom>
          <a:effectLst/>
        </p:spPr>
      </p:pic>
      <p:sp>
        <p:nvSpPr>
          <p:cNvPr id="2" name="Title 1"/>
          <p:cNvSpPr>
            <a:spLocks noGrp="1"/>
          </p:cNvSpPr>
          <p:nvPr>
            <p:ph type="ctrTitle"/>
          </p:nvPr>
        </p:nvSpPr>
        <p:spPr>
          <a:xfrm>
            <a:off x="0" y="381000"/>
            <a:ext cx="9144000" cy="2362200"/>
          </a:xfrm>
        </p:spPr>
        <p:txBody>
          <a:bodyPr>
            <a:normAutofit/>
          </a:bodyPr>
          <a:lstStyle/>
          <a:p>
            <a:pPr algn="r"/>
            <a:r>
              <a:rPr lang="en-US" dirty="0" err="1" smtClean="0">
                <a:effectLst>
                  <a:outerShdw blurRad="50800" dist="38100" dir="5400000" algn="t" rotWithShape="0">
                    <a:prstClr val="black">
                      <a:alpha val="40000"/>
                    </a:prstClr>
                  </a:outerShdw>
                </a:effectLst>
                <a:latin typeface="Gill Sans MT Ext Condensed Bold" pitchFamily="34" charset="0"/>
              </a:rPr>
              <a:t>Deepwater</a:t>
            </a:r>
            <a:r>
              <a:rPr lang="en-US" dirty="0" smtClean="0">
                <a:effectLst>
                  <a:outerShdw blurRad="50800" dist="38100" dir="5400000" algn="t" rotWithShape="0">
                    <a:prstClr val="black">
                      <a:alpha val="40000"/>
                    </a:prstClr>
                  </a:outerShdw>
                </a:effectLst>
                <a:latin typeface="Gill Sans MT Ext Condensed Bold" pitchFamily="34" charset="0"/>
              </a:rPr>
              <a:t> Designer Home</a:t>
            </a:r>
            <a:r>
              <a:rPr lang="en-US" dirty="0" smtClean="0">
                <a:latin typeface="Edwardian Script ITC" pitchFamily="66" charset="0"/>
              </a:rPr>
              <a:t/>
            </a:r>
            <a:br>
              <a:rPr lang="en-US" dirty="0" smtClean="0">
                <a:latin typeface="Edwardian Script ITC" pitchFamily="66" charset="0"/>
              </a:rPr>
            </a:br>
            <a:r>
              <a:rPr lang="en-US" sz="1800" dirty="0" smtClean="0">
                <a:latin typeface="Gill Sans MT" pitchFamily="34" charset="0"/>
              </a:rPr>
              <a:t>1515 Creek Side Way</a:t>
            </a:r>
            <a:br>
              <a:rPr lang="en-US" sz="1800" dirty="0" smtClean="0">
                <a:latin typeface="Gill Sans MT" pitchFamily="34" charset="0"/>
              </a:rPr>
            </a:br>
            <a:r>
              <a:rPr lang="en-US" sz="1800" dirty="0" smtClean="0">
                <a:latin typeface="Gill Sans MT" pitchFamily="34" charset="0"/>
              </a:rPr>
              <a:t>Beresford Creek Landing</a:t>
            </a:r>
            <a:br>
              <a:rPr lang="en-US" sz="1800" dirty="0" smtClean="0">
                <a:latin typeface="Gill Sans MT" pitchFamily="34" charset="0"/>
              </a:rPr>
            </a:br>
            <a:r>
              <a:rPr lang="en-US" sz="1800" dirty="0" smtClean="0">
                <a:latin typeface="Gill Sans MT" pitchFamily="34" charset="0"/>
              </a:rPr>
              <a:t>Charleston, SC </a:t>
            </a:r>
            <a:br>
              <a:rPr lang="en-US" sz="1800" dirty="0" smtClean="0">
                <a:latin typeface="Gill Sans MT" pitchFamily="34" charset="0"/>
              </a:rPr>
            </a:br>
            <a:r>
              <a:rPr lang="en-US" sz="1800" dirty="0" smtClean="0">
                <a:latin typeface="Gill Sans MT" pitchFamily="34" charset="0"/>
              </a:rPr>
              <a:t>MLS# 1123593</a:t>
            </a:r>
            <a:br>
              <a:rPr lang="en-US" sz="1800" dirty="0" smtClean="0">
                <a:latin typeface="Gill Sans MT" pitchFamily="34" charset="0"/>
              </a:rPr>
            </a:br>
            <a:r>
              <a:rPr lang="en-US" sz="1800" dirty="0" smtClean="0">
                <a:latin typeface="Gill Sans MT" pitchFamily="34" charset="0"/>
              </a:rPr>
              <a:t>$1,159,900</a:t>
            </a:r>
            <a:endParaRPr lang="en-US" dirty="0">
              <a:latin typeface="Gill Sans MT" pitchFamily="34" charset="0"/>
            </a:endParaRPr>
          </a:p>
        </p:txBody>
      </p:sp>
      <p:sp>
        <p:nvSpPr>
          <p:cNvPr id="4" name="Rectangle 3"/>
          <p:cNvSpPr/>
          <p:nvPr/>
        </p:nvSpPr>
        <p:spPr>
          <a:xfrm>
            <a:off x="0" y="5029200"/>
            <a:ext cx="9144000" cy="1828800"/>
          </a:xfrm>
          <a:prstGeom prst="rect">
            <a:avLst/>
          </a:prstGeom>
          <a:solidFill>
            <a:schemeClr val="bg2">
              <a:lumMod val="90000"/>
            </a:schemeClr>
          </a:solidFill>
          <a:ln>
            <a:solidFill>
              <a:schemeClr val="bg2">
                <a:lumMod val="90000"/>
              </a:schemeClr>
            </a:solidFill>
          </a:ln>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en-US" sz="1000" dirty="0" err="1">
                <a:latin typeface="Gill Sans MT" pitchFamily="34" charset="0"/>
              </a:rPr>
              <a:t>Deepwater</a:t>
            </a:r>
            <a:r>
              <a:rPr lang="en-US" sz="1000" dirty="0">
                <a:latin typeface="Gill Sans MT" pitchFamily="34" charset="0"/>
              </a:rPr>
              <a:t> home in sought after Daniel Island area. This custom elevated Lowcountry style home has many features that you must see to truly appreciate...from the spectacular water view from the screened porch and clapboard walls in the gourmet kitchen to the Tennessee stone fireplace and wildlife that are yours. Located on Beresford Creek you'll enjoy fishing, crabbing and shrimping on your private covered dock, with 7000 </a:t>
            </a:r>
            <a:r>
              <a:rPr lang="en-US" sz="1000" dirty="0" err="1">
                <a:latin typeface="Gill Sans MT" pitchFamily="34" charset="0"/>
              </a:rPr>
              <a:t>lb</a:t>
            </a:r>
            <a:r>
              <a:rPr lang="en-US" sz="1000" dirty="0">
                <a:latin typeface="Gill Sans MT" pitchFamily="34" charset="0"/>
              </a:rPr>
              <a:t> boat lift and floating dock with water and electricity for easy clean up after a day in the sun. The home is designed to enjoy the beauty of the water from every room. As you enter the home you are welcomed with a grand two story foyer opening into the family room. The sun-filled family room features a spectacular wood burning fireplace custom designed and built from Tennessee river rock that opens to the kitchen, double crown molding and 12' ceiling. The doors are 10' solid wood with wrought iron hinges and knobs. The kitchen, </a:t>
            </a:r>
            <a:r>
              <a:rPr lang="en-US" sz="1000" dirty="0" err="1">
                <a:latin typeface="Gill Sans MT" pitchFamily="34" charset="0"/>
              </a:rPr>
              <a:t>ahhh</a:t>
            </a:r>
            <a:r>
              <a:rPr lang="en-US" sz="1000" dirty="0">
                <a:latin typeface="Gill Sans MT" pitchFamily="34" charset="0"/>
              </a:rPr>
              <a:t> the kitchen, this is a cooks delight with lots of counter space for easy preparation and entertaining. The Kitchen features include a walk-in pantry, custom-made cabinetry, granite countertops, Viking stove with stainless hood, Viking Sub-Zero Refrigerator, Ice machine, Viking Double Convection ovens, large center island great for entertaining and dining area open to kitchen and family room. The Master Bedroom on the first floors features a gas fireplace, walk-in closet, His-n-Hers Vanities, claw foot tub and a walk-in travertine enclosed shower. There are 3 additional bedrooms and 2 baths on the second floor and large loft area for exercising, reading or relaxing. The garage can easily </a:t>
            </a:r>
            <a:r>
              <a:rPr lang="en-US" sz="1000" dirty="0" smtClean="0">
                <a:latin typeface="Gill Sans MT" pitchFamily="34" charset="0"/>
              </a:rPr>
              <a:t>accommodate </a:t>
            </a:r>
            <a:r>
              <a:rPr lang="en-US" sz="1000" dirty="0">
                <a:latin typeface="Gill Sans MT" pitchFamily="34" charset="0"/>
              </a:rPr>
              <a:t>4 cars plus tons and tons of storage for all your toys. Come on home, the fish are biting and the view is spectacular! </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3919"/>
          <a:stretch/>
        </p:blipFill>
        <p:spPr>
          <a:xfrm>
            <a:off x="82133" y="2516937"/>
            <a:ext cx="1143880" cy="738499"/>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0354"/>
          <a:stretch/>
        </p:blipFill>
        <p:spPr>
          <a:xfrm>
            <a:off x="82133" y="3334555"/>
            <a:ext cx="1143880" cy="769088"/>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773"/>
          <a:stretch/>
        </p:blipFill>
        <p:spPr>
          <a:xfrm>
            <a:off x="82133" y="1680917"/>
            <a:ext cx="1143880" cy="756901"/>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0560"/>
          <a:stretch/>
        </p:blipFill>
        <p:spPr>
          <a:xfrm>
            <a:off x="82133" y="4182762"/>
            <a:ext cx="1143880" cy="767316"/>
          </a:xfrm>
          <a:prstGeom prst="rect">
            <a:avLst/>
          </a:prstGeom>
          <a:ln>
            <a:solidFill>
              <a:schemeClr val="bg1"/>
            </a:solid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b="14632"/>
          <a:stretch/>
        </p:blipFill>
        <p:spPr>
          <a:xfrm>
            <a:off x="82133" y="869418"/>
            <a:ext cx="1143880" cy="732380"/>
          </a:xfrm>
          <a:prstGeom prst="rect">
            <a:avLst/>
          </a:prstGeom>
          <a:ln>
            <a:solidFill>
              <a:schemeClr val="bg1"/>
            </a:solidFill>
          </a:ln>
          <a:effectLst>
            <a:outerShdw blurRad="190500" algn="tl" rotWithShape="0">
              <a:srgbClr val="000000">
                <a:alpha val="70000"/>
              </a:srgbClr>
            </a:outerShdw>
          </a:effectLst>
        </p:spPr>
      </p:pic>
      <p:pic>
        <p:nvPicPr>
          <p:cNvPr id="11" name="Picture 10"/>
          <p:cNvPicPr>
            <a:picLocks/>
          </p:cNvPicPr>
          <p:nvPr/>
        </p:nvPicPr>
        <p:blipFill rotWithShape="1">
          <a:blip r:embed="rId8" cstate="print">
            <a:extLst>
              <a:ext uri="{28A0092B-C50C-407E-A947-70E740481C1C}">
                <a14:useLocalDpi xmlns:a14="http://schemas.microsoft.com/office/drawing/2010/main" val="0"/>
              </a:ext>
            </a:extLst>
          </a:blip>
          <a:srcRect t="1" b="12966"/>
          <a:stretch/>
        </p:blipFill>
        <p:spPr>
          <a:xfrm>
            <a:off x="82573" y="76201"/>
            <a:ext cx="1143000" cy="731520"/>
          </a:xfrm>
          <a:prstGeom prst="rect">
            <a:avLst/>
          </a:prstGeom>
          <a:ln>
            <a:solidFill>
              <a:schemeClr val="bg1"/>
            </a:solidFill>
          </a:ln>
          <a:effectLst>
            <a:outerShdw blurRad="190500" algn="tl" rotWithShape="0">
              <a:srgbClr val="000000">
                <a:alpha val="70000"/>
              </a:srgbClr>
            </a:outerShdw>
          </a:effectLst>
        </p:spPr>
      </p:pic>
      <p:sp>
        <p:nvSpPr>
          <p:cNvPr id="12" name="Rectangle 11"/>
          <p:cNvSpPr/>
          <p:nvPr/>
        </p:nvSpPr>
        <p:spPr>
          <a:xfrm>
            <a:off x="4572000" y="3122474"/>
            <a:ext cx="4572000" cy="1754326"/>
          </a:xfrm>
          <a:prstGeom prst="rect">
            <a:avLst/>
          </a:prstGeom>
        </p:spPr>
        <p:txBody>
          <a:bodyPr>
            <a:spAutoFit/>
          </a:bodyPr>
          <a:lstStyle/>
          <a:p>
            <a:pPr algn="r"/>
            <a:r>
              <a:rPr lang="en-US" dirty="0">
                <a:latin typeface="Gill Sans MT" pitchFamily="34" charset="0"/>
              </a:rPr>
              <a:t>Steve </a:t>
            </a:r>
            <a:r>
              <a:rPr lang="en-US" dirty="0" err="1">
                <a:latin typeface="Gill Sans MT" pitchFamily="34" charset="0"/>
              </a:rPr>
              <a:t>DeMarco</a:t>
            </a:r>
            <a:endParaRPr lang="en-US" dirty="0">
              <a:latin typeface="Gill Sans MT" pitchFamily="34" charset="0"/>
            </a:endParaRPr>
          </a:p>
          <a:p>
            <a:pPr algn="r"/>
            <a:r>
              <a:rPr lang="en-US" dirty="0">
                <a:latin typeface="Gill Sans MT" pitchFamily="34" charset="0"/>
              </a:rPr>
              <a:t>843-442-1520</a:t>
            </a:r>
          </a:p>
          <a:p>
            <a:pPr algn="r"/>
            <a:r>
              <a:rPr lang="en-US" dirty="0" err="1" smtClean="0">
                <a:solidFill>
                  <a:schemeClr val="bg1"/>
                </a:solidFill>
                <a:latin typeface="Gill Sans MT" pitchFamily="34" charset="0"/>
              </a:rPr>
              <a:t>Margaux</a:t>
            </a:r>
            <a:r>
              <a:rPr lang="en-US" dirty="0" smtClean="0">
                <a:solidFill>
                  <a:schemeClr val="bg1"/>
                </a:solidFill>
                <a:latin typeface="Gill Sans MT" pitchFamily="34" charset="0"/>
              </a:rPr>
              <a:t> </a:t>
            </a:r>
            <a:r>
              <a:rPr lang="en-US" dirty="0" err="1" smtClean="0">
                <a:solidFill>
                  <a:schemeClr val="bg1"/>
                </a:solidFill>
                <a:latin typeface="Gill Sans MT" pitchFamily="34" charset="0"/>
              </a:rPr>
              <a:t>Kilgallen</a:t>
            </a:r>
            <a:endParaRPr lang="en-US" dirty="0" smtClean="0">
              <a:solidFill>
                <a:schemeClr val="bg1"/>
              </a:solidFill>
              <a:latin typeface="Gill Sans MT" pitchFamily="34" charset="0"/>
            </a:endParaRPr>
          </a:p>
          <a:p>
            <a:pPr algn="r"/>
            <a:r>
              <a:rPr lang="en-US" dirty="0" smtClean="0">
                <a:solidFill>
                  <a:schemeClr val="bg1"/>
                </a:solidFill>
                <a:latin typeface="Gill Sans MT" pitchFamily="34" charset="0"/>
              </a:rPr>
              <a:t>843-670-4035</a:t>
            </a:r>
          </a:p>
          <a:p>
            <a:pPr algn="r"/>
            <a:r>
              <a:rPr lang="en-US" dirty="0">
                <a:solidFill>
                  <a:schemeClr val="bg1"/>
                </a:solidFill>
                <a:latin typeface="Gill Sans MT" pitchFamily="34" charset="0"/>
              </a:rPr>
              <a:t>mckilgallen@gmail.com</a:t>
            </a:r>
          </a:p>
          <a:p>
            <a:pPr algn="r"/>
            <a:r>
              <a:rPr lang="en-US" dirty="0" smtClean="0">
                <a:solidFill>
                  <a:schemeClr val="bg1"/>
                </a:solidFill>
                <a:latin typeface="Gill Sans MT" pitchFamily="34" charset="0"/>
              </a:rPr>
              <a:t>Beresford Realty</a:t>
            </a:r>
            <a:endParaRPr lang="en-US" dirty="0">
              <a:solidFill>
                <a:schemeClr val="bg1"/>
              </a:solidFill>
              <a:latin typeface="Gill Sans MT" pitchFamily="34" charset="0"/>
            </a:endParaRPr>
          </a:p>
        </p:txBody>
      </p:sp>
    </p:spTree>
    <p:extLst>
      <p:ext uri="{BB962C8B-B14F-4D97-AF65-F5344CB8AC3E}">
        <p14:creationId xmlns:p14="http://schemas.microsoft.com/office/powerpoint/2010/main" val="17342052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340</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Deepwater Designer Home 1515 Creek Side Way Beresford Creek Landing Charleston, SC  MLS# 1123593 $1,159,900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Deepwater Designer Home 1515 Creek Side Way Beresford Creek Landing Charleston, SC  MLS# 1123593 $1,159,900</dc:title>
  <dc:creator>CVH360</dc:creator>
  <cp:lastModifiedBy>CVH360</cp:lastModifiedBy>
  <cp:revision>4</cp:revision>
  <dcterms:created xsi:type="dcterms:W3CDTF">2006-08-16T00:00:00Z</dcterms:created>
  <dcterms:modified xsi:type="dcterms:W3CDTF">2012-10-05T16:56:51Z</dcterms:modified>
</cp:coreProperties>
</file>