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590" y="-387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png"/><Relationship Id="rId18" Type="http://schemas.openxmlformats.org/officeDocument/2006/relationships/image" Target="../media/image16.svg"/><Relationship Id="rId26" Type="http://schemas.openxmlformats.org/officeDocument/2006/relationships/image" Target="../media/image24.svg"/><Relationship Id="rId3" Type="http://schemas.openxmlformats.org/officeDocument/2006/relationships/hyperlink" Target="https://player.vimeo.com/video/1000490266" TargetMode="External"/><Relationship Id="rId21" Type="http://schemas.openxmlformats.org/officeDocument/2006/relationships/image" Target="../media/image19.png"/><Relationship Id="rId7" Type="http://schemas.openxmlformats.org/officeDocument/2006/relationships/image" Target="../media/image5.jpe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image" Target="../media/image1.jpg"/><Relationship Id="rId16" Type="http://schemas.openxmlformats.org/officeDocument/2006/relationships/image" Target="../media/image14.svg"/><Relationship Id="rId20" Type="http://schemas.openxmlformats.org/officeDocument/2006/relationships/image" Target="../media/image18.svg"/><Relationship Id="rId29" Type="http://schemas.openxmlformats.org/officeDocument/2006/relationships/image" Target="../media/image27.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24" Type="http://schemas.openxmlformats.org/officeDocument/2006/relationships/image" Target="../media/image22.svg"/><Relationship Id="rId5" Type="http://schemas.openxmlformats.org/officeDocument/2006/relationships/image" Target="../media/image3.jpe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svg"/><Relationship Id="rId10" Type="http://schemas.openxmlformats.org/officeDocument/2006/relationships/image" Target="../media/image8.jpeg"/><Relationship Id="rId19" Type="http://schemas.openxmlformats.org/officeDocument/2006/relationships/image" Target="../media/image17.pn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svg"/><Relationship Id="rId22" Type="http://schemas.openxmlformats.org/officeDocument/2006/relationships/image" Target="../media/image20.svg"/><Relationship Id="rId27" Type="http://schemas.openxmlformats.org/officeDocument/2006/relationships/image" Target="../media/image25.png"/><Relationship Id="rId30" Type="http://schemas.openxmlformats.org/officeDocument/2006/relationships/image" Target="../media/image2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836018" y="546983"/>
            <a:ext cx="5479182" cy="308143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836018" y="3642906"/>
            <a:ext cx="5476800" cy="1221494"/>
          </a:xfrm>
        </p:spPr>
        <p:txBody>
          <a:bodyPr anchor="ctr">
            <a:noAutofit/>
          </a:bodyPr>
          <a:lstStyle/>
          <a:p>
            <a:r>
              <a:rPr lang="en-US" sz="2000" b="1" dirty="0">
                <a:ln w="3175">
                  <a:noFill/>
                </a:ln>
                <a:latin typeface="Century Gothic" panose="020B0502020202020204" pitchFamily="34" charset="0"/>
                <a:cs typeface="Microsoft Sans Serif" panose="020B0604020202020204" pitchFamily="34" charset="0"/>
              </a:rPr>
              <a:t>1516 Birthright Street</a:t>
            </a:r>
            <a:br>
              <a:rPr lang="en-US" sz="1800" b="1" dirty="0">
                <a:ln w="3175">
                  <a:noFill/>
                </a:ln>
                <a:latin typeface="Century Gothic" panose="020B0502020202020204" pitchFamily="34" charset="0"/>
                <a:cs typeface="Microsoft Sans Serif" panose="020B0604020202020204" pitchFamily="34" charset="0"/>
              </a:rPr>
            </a:br>
            <a:r>
              <a:rPr lang="en-US" sz="1400" dirty="0">
                <a:ln w="3175">
                  <a:noFill/>
                </a:ln>
                <a:latin typeface="Century Gothic" panose="020B0502020202020204" pitchFamily="34" charset="0"/>
                <a:cs typeface="Microsoft Sans Serif" panose="020B0604020202020204" pitchFamily="34" charset="0"/>
              </a:rPr>
              <a:t>Ashley Hall Manor | Charleston, SC 29407</a:t>
            </a:r>
            <a:br>
              <a:rPr lang="en-US" sz="1400" dirty="0">
                <a:ln w="3175">
                  <a:noFill/>
                </a:ln>
                <a:latin typeface="Century Gothic" panose="020B0502020202020204" pitchFamily="34" charset="0"/>
                <a:cs typeface="Microsoft Sans Serif" panose="020B0604020202020204" pitchFamily="34" charset="0"/>
              </a:rPr>
            </a:br>
            <a:r>
              <a:rPr lang="en-US" sz="1400" dirty="0">
                <a:ln w="3175">
                  <a:noFill/>
                </a:ln>
                <a:latin typeface="Century Gothic" panose="020B0502020202020204" pitchFamily="34" charset="0"/>
                <a:cs typeface="Microsoft Sans Serif" panose="020B0604020202020204" pitchFamily="34" charset="0"/>
              </a:rPr>
              <a:t>MLS# 24021193 | SCARY PRICE REDUCTION $639,900</a:t>
            </a:r>
            <a:br>
              <a:rPr lang="en-US" sz="1400" b="1" dirty="0">
                <a:ln w="3175">
                  <a:noFill/>
                </a:ln>
                <a:latin typeface="Century Gothic" panose="020B0502020202020204" pitchFamily="34" charset="0"/>
                <a:cs typeface="Microsoft Sans Serif" panose="020B0604020202020204" pitchFamily="34" charset="0"/>
              </a:rPr>
            </a:br>
            <a:r>
              <a:rPr lang="en-US" sz="2800" b="1" dirty="0">
                <a:ln w="3175">
                  <a:noFill/>
                </a:ln>
                <a:solidFill>
                  <a:schemeClr val="accent6"/>
                </a:solidFill>
                <a:latin typeface="Juice ITC" panose="04040403040A02020202" pitchFamily="82" charset="0"/>
                <a:cs typeface="Microsoft Sans Serif" panose="020B0604020202020204" pitchFamily="34" charset="0"/>
              </a:rPr>
              <a:t>$2,000 Agent Bonus With An Acceptable Offer</a:t>
            </a:r>
            <a:endParaRPr lang="en-US" sz="1400" b="1" dirty="0">
              <a:ln w="3175">
                <a:noFill/>
              </a:ln>
              <a:solidFill>
                <a:schemeClr val="accent6"/>
              </a:solidFill>
              <a:latin typeface="Juice ITC" panose="04040403040A02020202" pitchFamily="82"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1516 Birthright St, an exceptional residence located in the highly sought-after Ashley Hall Manor neighborhood of Charleston, SC. This expansive 5-bedroom, 3-bathroom home spans 2,540 square feet and is one of the largest in the area, offering unparalleled comfort and versatility. Recently updated with over $100,000 worth of upgrades, this home combines modern luxury with classic charm. Recent enhancements include a brand-new roof and an encapsulated crawlspace, both installed in 2024, alongside fresh interior and exterior paint in 2024 and new HVAC Unit installed in 2020. The home's elegant charm is further highlighted by original ¾'' hardwood floors and crown molding in the main areas, complemented by stone tile in the kitchen, master bath, and hall bath. The original part of the home features three bedrooms, including one with an ensuite bathroom, and remodeled hall bath. The addition to the home includes a spacious media room, a guest room, and a luxurious master suite. The master suite boasts a spa-like </a:t>
            </a:r>
            <a:r>
              <a:rPr lang="en-US" sz="9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suite bath complete with a garden tub, a separate shower, and a brand-new vanity, creating a serene retreat within your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heart of the home is the kitchen, remodeled in 2018 as part of an open floor plan renovation, features stainless steel appliances, granite countertops, a gas stove and oven, and soft-close cabinetry. The updated bonus room boasts new luxury vinyl plank flooring, fresh paint, and new doors. Additional modern amenities include a Rinnai tankless hot water heater installed in 2018, several new ceiling fans, and a wired sound system with intercom throughout the home. A cozy working wood-burning fireplace in the living room adds to the home's inviting atmosphere. Another highlight of the property is the huge shed/workshop in the backyard, complete with electricity: perfect for hobbies, storage, or a personal workspace. The backyard also features privacy fencing and a wood pile with a fire pit, ideal for family campfires and outdoor gatherings.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Located just 5 minutes from the vibrant Avondale area, 10 minutes from downtown Charleston, 15 minutes from Charleston International Airport, and 20-25 minutes from the beautiful Charleston Area Beaches, this home offers both convenience and a prime location. Don't miss the opportunity to own this remarkable property with extensive upgrades and exceptional features. schedule your viewing today! </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Video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b="1" dirty="0">
                <a:solidFill>
                  <a:schemeClr val="accent6"/>
                </a:solidFill>
                <a:latin typeface="Century Gothic" panose="020B0502020202020204" pitchFamily="34" charset="0"/>
                <a:cs typeface="Microsoft Sans Serif" panose="020B0604020202020204" pitchFamily="34" charset="0"/>
              </a:rPr>
              <a:t>RSVP BY MONDAY, OCTOBER 28TH</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5" y="2424847"/>
            <a:ext cx="1835850" cy="1222626"/>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74" y="3642906"/>
            <a:ext cx="1834654"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19" name="Rectangle 18">
            <a:extLst>
              <a:ext uri="{FF2B5EF4-FFF2-40B4-BE49-F238E27FC236}">
                <a16:creationId xmlns:a16="http://schemas.microsoft.com/office/drawing/2014/main" id="{96BA8265-9164-7538-8273-F68976B92768}"/>
              </a:ext>
            </a:extLst>
          </p:cNvPr>
          <p:cNvSpPr/>
          <p:nvPr/>
        </p:nvSpPr>
        <p:spPr>
          <a:xfrm>
            <a:off x="1850236" y="0"/>
            <a:ext cx="5464964" cy="1169551"/>
          </a:xfrm>
          <a:prstGeom prst="rect">
            <a:avLst/>
          </a:prstGeom>
          <a:solidFill>
            <a:srgbClr val="FFC000"/>
          </a:solidFill>
        </p:spPr>
        <p:txBody>
          <a:bodyPr wrap="square" lIns="0" tIns="0" rIns="0" bIns="0" anchor="t">
            <a:spAutoFit/>
          </a:bodyPr>
          <a:lstStyle/>
          <a:p>
            <a:pPr algn="ctr"/>
            <a:r>
              <a:rPr lang="en-US" sz="2800" b="1" dirty="0">
                <a:ln w="3175">
                  <a:noFill/>
                </a:ln>
                <a:solidFill>
                  <a:schemeClr val="accent6">
                    <a:lumMod val="75000"/>
                  </a:schemeClr>
                </a:solidFill>
                <a:latin typeface="Chiller" panose="04020404031007020602" pitchFamily="82" charset="0"/>
              </a:rPr>
              <a:t>Agent Halloween Happy Hour</a:t>
            </a:r>
            <a:br>
              <a:rPr lang="en-US" sz="2800" b="1" dirty="0">
                <a:ln w="3175">
                  <a:noFill/>
                </a:ln>
                <a:solidFill>
                  <a:schemeClr val="accent6">
                    <a:lumMod val="75000"/>
                  </a:schemeClr>
                </a:solidFill>
                <a:latin typeface="Chiller" panose="04020404031007020602" pitchFamily="82" charset="0"/>
              </a:rPr>
            </a:br>
            <a:r>
              <a:rPr lang="en-US" sz="2800" b="1" dirty="0">
                <a:ln w="3175">
                  <a:noFill/>
                </a:ln>
                <a:solidFill>
                  <a:schemeClr val="accent6">
                    <a:lumMod val="75000"/>
                  </a:schemeClr>
                </a:solidFill>
                <a:latin typeface="Chiller" panose="04020404031007020602" pitchFamily="82" charset="0"/>
              </a:rPr>
              <a:t>Tuesday October 29th from 3-5 PM</a:t>
            </a:r>
          </a:p>
          <a:p>
            <a:pPr algn="ctr"/>
            <a:r>
              <a:rPr lang="en-US" sz="2000" b="1" dirty="0">
                <a:ln w="3175">
                  <a:noFill/>
                </a:ln>
                <a:solidFill>
                  <a:schemeClr val="accent6">
                    <a:lumMod val="50000"/>
                  </a:schemeClr>
                </a:solidFill>
                <a:latin typeface="Juice ITC" panose="04040403040A02020202" pitchFamily="82" charset="0"/>
              </a:rPr>
              <a:t>Spooky Sips And Terrifying Treats And Halls Gift Card Giveaway</a:t>
            </a:r>
          </a:p>
        </p:txBody>
      </p:sp>
      <p:pic>
        <p:nvPicPr>
          <p:cNvPr id="24" name="Graphic 23" descr="Ghost with solid fill">
            <a:extLst>
              <a:ext uri="{FF2B5EF4-FFF2-40B4-BE49-F238E27FC236}">
                <a16:creationId xmlns:a16="http://schemas.microsoft.com/office/drawing/2014/main" id="{A1D728C5-595A-0716-16C9-D429FF0CAD1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451418" y="2571357"/>
            <a:ext cx="228600" cy="228600"/>
          </a:xfrm>
          <a:prstGeom prst="rect">
            <a:avLst/>
          </a:prstGeom>
        </p:spPr>
      </p:pic>
      <p:pic>
        <p:nvPicPr>
          <p:cNvPr id="26" name="Graphic 25" descr="Jack-O-Lantern with solid fill">
            <a:extLst>
              <a:ext uri="{FF2B5EF4-FFF2-40B4-BE49-F238E27FC236}">
                <a16:creationId xmlns:a16="http://schemas.microsoft.com/office/drawing/2014/main" id="{32C76DB4-1B5F-0F7B-B645-947641C4AC9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52399" y="4138445"/>
            <a:ext cx="264497" cy="264497"/>
          </a:xfrm>
          <a:prstGeom prst="rect">
            <a:avLst/>
          </a:prstGeom>
          <a:effectLst>
            <a:outerShdw blurRad="50800" dist="38100" dir="5400000" algn="t" rotWithShape="0">
              <a:prstClr val="black">
                <a:alpha val="40000"/>
              </a:prstClr>
            </a:outerShdw>
          </a:effectLst>
        </p:spPr>
      </p:pic>
      <p:pic>
        <p:nvPicPr>
          <p:cNvPr id="28" name="Graphic 27" descr="Cobweb outline">
            <a:extLst>
              <a:ext uri="{FF2B5EF4-FFF2-40B4-BE49-F238E27FC236}">
                <a16:creationId xmlns:a16="http://schemas.microsoft.com/office/drawing/2014/main" id="{8B72E193-22C7-036C-30F0-FA2E6FABEA15}"/>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845720" y="0"/>
            <a:ext cx="516480" cy="516480"/>
          </a:xfrm>
          <a:prstGeom prst="rect">
            <a:avLst/>
          </a:prstGeom>
        </p:spPr>
      </p:pic>
      <p:pic>
        <p:nvPicPr>
          <p:cNvPr id="30" name="Graphic 29" descr="Pointed Hat with solid fill">
            <a:extLst>
              <a:ext uri="{FF2B5EF4-FFF2-40B4-BE49-F238E27FC236}">
                <a16:creationId xmlns:a16="http://schemas.microsoft.com/office/drawing/2014/main" id="{A601664E-8C4C-76D2-149B-88A0FBD6B6EB}"/>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479324" y="413484"/>
            <a:ext cx="275203" cy="275203"/>
          </a:xfrm>
          <a:prstGeom prst="rect">
            <a:avLst/>
          </a:prstGeom>
        </p:spPr>
      </p:pic>
      <p:pic>
        <p:nvPicPr>
          <p:cNvPr id="31" name="Graphic 30" descr="Cobweb outline">
            <a:extLst>
              <a:ext uri="{FF2B5EF4-FFF2-40B4-BE49-F238E27FC236}">
                <a16:creationId xmlns:a16="http://schemas.microsoft.com/office/drawing/2014/main" id="{F1CE66DE-F02E-36A3-8C6C-7FED4047F0BA}"/>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flipH="1">
            <a:off x="6798720" y="0"/>
            <a:ext cx="516480" cy="516480"/>
          </a:xfrm>
          <a:prstGeom prst="rect">
            <a:avLst/>
          </a:prstGeom>
        </p:spPr>
      </p:pic>
      <p:pic>
        <p:nvPicPr>
          <p:cNvPr id="33" name="Graphic 32" descr="Jack-O-Lantern with solid fill">
            <a:extLst>
              <a:ext uri="{FF2B5EF4-FFF2-40B4-BE49-F238E27FC236}">
                <a16:creationId xmlns:a16="http://schemas.microsoft.com/office/drawing/2014/main" id="{0EC23987-6B3F-9CEF-2C93-3911BB52975D}"/>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5029200" y="2270355"/>
            <a:ext cx="318392" cy="318392"/>
          </a:xfrm>
          <a:prstGeom prst="rect">
            <a:avLst/>
          </a:prstGeom>
        </p:spPr>
      </p:pic>
      <p:pic>
        <p:nvPicPr>
          <p:cNvPr id="35" name="Graphic 34" descr="Cauldron with solid fill">
            <a:extLst>
              <a:ext uri="{FF2B5EF4-FFF2-40B4-BE49-F238E27FC236}">
                <a16:creationId xmlns:a16="http://schemas.microsoft.com/office/drawing/2014/main" id="{53965C73-938B-71D5-CB09-D269746308CE}"/>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709347" y="1774394"/>
            <a:ext cx="209853" cy="209853"/>
          </a:xfrm>
          <a:prstGeom prst="rect">
            <a:avLst/>
          </a:prstGeom>
          <a:effectLst>
            <a:outerShdw blurRad="50800" dist="38100" dir="5400000" algn="t" rotWithShape="0">
              <a:prstClr val="black">
                <a:alpha val="40000"/>
              </a:prstClr>
            </a:outerShdw>
          </a:effectLst>
        </p:spPr>
      </p:pic>
      <p:pic>
        <p:nvPicPr>
          <p:cNvPr id="39" name="Graphic 38" descr="Jack-O-Lantern outline">
            <a:extLst>
              <a:ext uri="{FF2B5EF4-FFF2-40B4-BE49-F238E27FC236}">
                <a16:creationId xmlns:a16="http://schemas.microsoft.com/office/drawing/2014/main" id="{BF4930B8-9FD0-C3F3-FAB3-A1392A76BD3C}"/>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7699800" y="1939649"/>
            <a:ext cx="457200" cy="457200"/>
          </a:xfrm>
          <a:prstGeom prst="rect">
            <a:avLst/>
          </a:prstGeom>
        </p:spPr>
      </p:pic>
      <p:pic>
        <p:nvPicPr>
          <p:cNvPr id="41" name="Graphic 40" descr="Zombie with solid fill">
            <a:extLst>
              <a:ext uri="{FF2B5EF4-FFF2-40B4-BE49-F238E27FC236}">
                <a16:creationId xmlns:a16="http://schemas.microsoft.com/office/drawing/2014/main" id="{2AB1977E-B9B9-4DFE-2969-00E691839428}"/>
              </a:ext>
            </a:extLst>
          </p:cNvPr>
          <p:cNvPicPr>
            <a:picLocks noChangeAspect="1"/>
          </p:cNvPicPr>
          <p:nvPr/>
        </p:nvPicPr>
        <p:blipFill>
          <a:blip r:embed="rId27">
            <a:extLst>
              <a:ext uri="{96DAC541-7B7A-43D3-8B79-37D633B846F1}">
                <asvg:svgBlip xmlns:asvg="http://schemas.microsoft.com/office/drawing/2016/SVG/main" r:embed="rId28"/>
              </a:ext>
            </a:extLst>
          </a:blip>
          <a:stretch>
            <a:fillRect/>
          </a:stretch>
        </p:blipFill>
        <p:spPr>
          <a:xfrm>
            <a:off x="2885494" y="3005123"/>
            <a:ext cx="547668" cy="547668"/>
          </a:xfrm>
          <a:prstGeom prst="rect">
            <a:avLst/>
          </a:prstGeom>
          <a:effectLst>
            <a:outerShdw blurRad="50800" dist="38100" dir="5400000" algn="t" rotWithShape="0">
              <a:prstClr val="black">
                <a:alpha val="40000"/>
              </a:prstClr>
            </a:outerShdw>
          </a:effectLst>
        </p:spPr>
      </p:pic>
      <p:pic>
        <p:nvPicPr>
          <p:cNvPr id="43" name="Graphic 42" descr="Zombie outline">
            <a:extLst>
              <a:ext uri="{FF2B5EF4-FFF2-40B4-BE49-F238E27FC236}">
                <a16:creationId xmlns:a16="http://schemas.microsoft.com/office/drawing/2014/main" id="{F288A272-333C-9258-F15D-3238BA9A93A1}"/>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7658100" y="3101955"/>
            <a:ext cx="457200" cy="4572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540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Avenir Next LT Pro</vt:lpstr>
      <vt:lpstr>Calibri</vt:lpstr>
      <vt:lpstr>Century Gothic</vt:lpstr>
      <vt:lpstr>Chiller</vt:lpstr>
      <vt:lpstr>Gabriola</vt:lpstr>
      <vt:lpstr>Juice ITC</vt:lpstr>
      <vt:lpstr>Office Theme</vt:lpstr>
      <vt:lpstr>1516 Birthright Street Ashley Hall Manor | Charleston, SC 29407 MLS# 24021193 | SCARY PRICE REDUCTION $639,900 $2,000 Agent Bonus With An Acceptable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2024-10-22T20:56:01Z</dcterms:modified>
</cp:coreProperties>
</file>