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
  </p:notesMasterIdLst>
  <p:sldIdLst>
    <p:sldId id="256" r:id="rId2"/>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515" y="41"/>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FF0000"/>
                </a:solidFill>
              </a:rPr>
              <a:t>DO NOT ALTER LAYOUT. YOUR FILE WILL BE RETURNED OR EDITED IF IT IS RECEIVED ALTERED.</a:t>
            </a:r>
            <a:endParaRPr sz="1400" b="1">
              <a:solidFill>
                <a:srgbClr val="FF0000"/>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24300" y="182825"/>
            <a:ext cx="7315800" cy="762000"/>
          </a:xfrm>
          <a:prstGeom prst="round1Rect">
            <a:avLst>
              <a:gd name="adj" fmla="val 43081"/>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 name="Google Shape;11;p2"/>
          <p:cNvSpPr/>
          <p:nvPr/>
        </p:nvSpPr>
        <p:spPr>
          <a:xfrm>
            <a:off x="4035800" y="4667775"/>
            <a:ext cx="3504300" cy="4917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24300" y="9517975"/>
            <a:ext cx="7315800" cy="2595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4300" y="7646475"/>
            <a:ext cx="7315800" cy="1811700"/>
          </a:xfrm>
          <a:prstGeom prst="rect">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p:nvPr/>
        </p:nvSpPr>
        <p:spPr>
          <a:xfrm>
            <a:off x="5059975" y="8451175"/>
            <a:ext cx="24801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Montserrat"/>
                <a:ea typeface="Montserrat"/>
                <a:cs typeface="Montserrat"/>
                <a:sym typeface="Montserrat"/>
              </a:rPr>
              <a:t>Helping buyers and sellers with</a:t>
            </a:r>
            <a:br>
              <a:rPr lang="en" sz="900">
                <a:latin typeface="Montserrat"/>
                <a:ea typeface="Montserrat"/>
                <a:cs typeface="Montserrat"/>
                <a:sym typeface="Montserrat"/>
              </a:rPr>
            </a:br>
            <a:r>
              <a:rPr lang="en" sz="900">
                <a:latin typeface="Montserrat"/>
                <a:ea typeface="Montserrat"/>
                <a:cs typeface="Montserrat"/>
                <a:sym typeface="Montserrat"/>
              </a:rPr>
              <a:t>every aspect of real estate since 1992.</a:t>
            </a:r>
            <a:endParaRPr sz="900">
              <a:latin typeface="Montserrat"/>
              <a:ea typeface="Montserrat"/>
              <a:cs typeface="Montserrat"/>
              <a:sym typeface="Montserrat"/>
            </a:endParaRPr>
          </a:p>
        </p:txBody>
      </p:sp>
      <p:pic>
        <p:nvPicPr>
          <p:cNvPr id="15" name="Google Shape;15;p2"/>
          <p:cNvPicPr preferRelativeResize="0"/>
          <p:nvPr/>
        </p:nvPicPr>
        <p:blipFill>
          <a:blip r:embed="rId2">
            <a:alphaModFix/>
          </a:blip>
          <a:stretch>
            <a:fillRect/>
          </a:stretch>
        </p:blipFill>
        <p:spPr>
          <a:xfrm>
            <a:off x="5730425" y="7893100"/>
            <a:ext cx="1139199" cy="558074"/>
          </a:xfrm>
          <a:prstGeom prst="rect">
            <a:avLst/>
          </a:prstGeom>
          <a:noFill/>
          <a:ln>
            <a:noFill/>
          </a:ln>
        </p:spPr>
      </p:pic>
      <p:pic>
        <p:nvPicPr>
          <p:cNvPr id="16" name="Google Shape;16;p2"/>
          <p:cNvPicPr preferRelativeResize="0"/>
          <p:nvPr/>
        </p:nvPicPr>
        <p:blipFill>
          <a:blip r:embed="rId3">
            <a:alphaModFix/>
          </a:blip>
          <a:stretch>
            <a:fillRect/>
          </a:stretch>
        </p:blipFill>
        <p:spPr>
          <a:xfrm>
            <a:off x="7163575" y="9128328"/>
            <a:ext cx="462600" cy="375326"/>
          </a:xfrm>
          <a:prstGeom prst="rect">
            <a:avLst/>
          </a:prstGeom>
          <a:noFill/>
          <a:ln>
            <a:noFill/>
          </a:ln>
        </p:spPr>
      </p:pic>
      <p:pic>
        <p:nvPicPr>
          <p:cNvPr id="17" name="Google Shape;17;p2"/>
          <p:cNvPicPr preferRelativeResize="0"/>
          <p:nvPr/>
        </p:nvPicPr>
        <p:blipFill>
          <a:blip r:embed="rId4">
            <a:alphaModFix/>
          </a:blip>
          <a:stretch>
            <a:fillRect/>
          </a:stretch>
        </p:blipFill>
        <p:spPr>
          <a:xfrm>
            <a:off x="6590800" y="8983075"/>
            <a:ext cx="852951" cy="248925"/>
          </a:xfrm>
          <a:prstGeom prst="rect">
            <a:avLst/>
          </a:prstGeom>
          <a:noFill/>
          <a:ln>
            <a:noFill/>
          </a:ln>
        </p:spPr>
      </p:pic>
      <p:pic>
        <p:nvPicPr>
          <p:cNvPr id="18" name="Google Shape;18;p2"/>
          <p:cNvPicPr preferRelativeResize="0"/>
          <p:nvPr/>
        </p:nvPicPr>
        <p:blipFill>
          <a:blip r:embed="rId5">
            <a:alphaModFix/>
          </a:blip>
          <a:stretch>
            <a:fillRect/>
          </a:stretch>
        </p:blipFill>
        <p:spPr>
          <a:xfrm>
            <a:off x="6044450" y="8815100"/>
            <a:ext cx="546350" cy="447875"/>
          </a:xfrm>
          <a:prstGeom prst="rect">
            <a:avLst/>
          </a:prstGeom>
          <a:noFill/>
          <a:ln>
            <a:noFill/>
          </a:ln>
        </p:spPr>
      </p:pic>
      <p:pic>
        <p:nvPicPr>
          <p:cNvPr id="19" name="Google Shape;19;p2"/>
          <p:cNvPicPr preferRelativeResize="0"/>
          <p:nvPr/>
        </p:nvPicPr>
        <p:blipFill>
          <a:blip r:embed="rId6">
            <a:alphaModFix/>
          </a:blip>
          <a:stretch>
            <a:fillRect/>
          </a:stretch>
        </p:blipFill>
        <p:spPr>
          <a:xfrm>
            <a:off x="5226775" y="9016350"/>
            <a:ext cx="782574" cy="182350"/>
          </a:xfrm>
          <a:prstGeom prst="rect">
            <a:avLst/>
          </a:prstGeom>
          <a:noFill/>
          <a:ln>
            <a:noFill/>
          </a:ln>
        </p:spPr>
      </p:pic>
      <p:sp>
        <p:nvSpPr>
          <p:cNvPr id="20" name="Google Shape;20;p2"/>
          <p:cNvSpPr txBox="1"/>
          <p:nvPr/>
        </p:nvSpPr>
        <p:spPr>
          <a:xfrm>
            <a:off x="240050" y="9518275"/>
            <a:ext cx="7310100" cy="25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Montserrat"/>
                <a:ea typeface="Montserrat"/>
                <a:cs typeface="Montserrat"/>
                <a:sym typeface="Montserrat"/>
              </a:rPr>
              <a:t>Real Estate • Mortgage • Insurance • Business Brokerage • Property Management</a:t>
            </a:r>
            <a:endParaRPr sz="1300">
              <a:solidFill>
                <a:srgbClr val="FFFFFF"/>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4"/>
          <p:cNvSpPr txBox="1"/>
          <p:nvPr/>
        </p:nvSpPr>
        <p:spPr>
          <a:xfrm>
            <a:off x="4035800" y="5200871"/>
            <a:ext cx="3504300" cy="2370378"/>
          </a:xfrm>
          <a:prstGeom prst="rect">
            <a:avLst/>
          </a:prstGeom>
          <a:noFill/>
          <a:ln>
            <a:noFill/>
          </a:ln>
        </p:spPr>
        <p:txBody>
          <a:bodyPr spcFirstLastPara="1" wrap="square" lIns="91425" tIns="91425" rIns="91425" bIns="91425" anchor="ctr" anchorCtr="0">
            <a:noAutofit/>
          </a:bodyPr>
          <a:lstStyle/>
          <a:p>
            <a:pPr marL="457200" lvl="0" indent="-304800" algn="l" rtl="0">
              <a:spcBef>
                <a:spcPts val="0"/>
              </a:spcBef>
              <a:spcAft>
                <a:spcPts val="0"/>
              </a:spcAft>
              <a:buSzPts val="1200"/>
              <a:buFont typeface="Montserrat"/>
              <a:buChar char="●"/>
            </a:pPr>
            <a:r>
              <a:rPr lang="en-US" sz="1100" dirty="0">
                <a:latin typeface="Montserrat"/>
                <a:ea typeface="Montserrat"/>
                <a:cs typeface="Montserrat"/>
                <a:sym typeface="Montserrat"/>
              </a:rPr>
              <a:t>MLS# 23009934</a:t>
            </a:r>
          </a:p>
          <a:p>
            <a:pPr marL="457200" lvl="0" indent="-304800" algn="l" rtl="0">
              <a:spcBef>
                <a:spcPts val="0"/>
              </a:spcBef>
              <a:spcAft>
                <a:spcPts val="0"/>
              </a:spcAft>
              <a:buSzPts val="1200"/>
              <a:buFont typeface="Montserrat"/>
              <a:buChar char="●"/>
            </a:pPr>
            <a:r>
              <a:rPr lang="en" sz="1100" dirty="0">
                <a:latin typeface="Montserrat"/>
                <a:ea typeface="Montserrat"/>
                <a:cs typeface="Montserrat"/>
                <a:sym typeface="Montserrat"/>
              </a:rPr>
              <a:t>$1,850,000</a:t>
            </a:r>
          </a:p>
          <a:p>
            <a:pPr marL="457200" lvl="0" indent="-304800" algn="l" rtl="0">
              <a:spcBef>
                <a:spcPts val="0"/>
              </a:spcBef>
              <a:spcAft>
                <a:spcPts val="0"/>
              </a:spcAft>
              <a:buSzPts val="1200"/>
              <a:buFont typeface="Montserrat"/>
              <a:buChar char="●"/>
            </a:pPr>
            <a:r>
              <a:rPr lang="en" sz="1100" dirty="0">
                <a:latin typeface="Montserrat"/>
                <a:ea typeface="Montserrat"/>
                <a:cs typeface="Montserrat"/>
                <a:sym typeface="Montserrat"/>
              </a:rPr>
              <a:t>4 Beds, 2.5 baths </a:t>
            </a:r>
            <a:endParaRPr sz="1100" dirty="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100" dirty="0">
                <a:latin typeface="Montserrat"/>
                <a:ea typeface="Montserrat"/>
                <a:cs typeface="Montserrat"/>
                <a:sym typeface="Montserrat"/>
              </a:rPr>
              <a:t>3,619 SF</a:t>
            </a:r>
            <a:endParaRPr sz="1100" dirty="0">
              <a:latin typeface="Montserrat"/>
              <a:ea typeface="Montserrat"/>
              <a:cs typeface="Montserrat"/>
              <a:sym typeface="Montserrat"/>
            </a:endParaRPr>
          </a:p>
          <a:p>
            <a:pPr marL="0" lvl="0" indent="0" algn="l" rtl="0">
              <a:spcBef>
                <a:spcPts val="0"/>
              </a:spcBef>
              <a:spcAft>
                <a:spcPts val="0"/>
              </a:spcAft>
              <a:buNone/>
            </a:pPr>
            <a:r>
              <a:rPr lang="en" sz="1100" dirty="0">
                <a:latin typeface="Montserrat"/>
                <a:ea typeface="Montserrat"/>
                <a:cs typeface="Montserrat"/>
                <a:sym typeface="Montserrat"/>
              </a:rPr>
              <a:t>  </a:t>
            </a:r>
            <a:endParaRPr sz="1100" dirty="0">
              <a:latin typeface="Montserrat"/>
              <a:ea typeface="Montserrat"/>
              <a:cs typeface="Montserrat"/>
              <a:sym typeface="Montserrat"/>
            </a:endParaRPr>
          </a:p>
          <a:p>
            <a:pPr marL="0" lvl="0" indent="0" algn="l" rtl="0">
              <a:spcBef>
                <a:spcPts val="0"/>
              </a:spcBef>
              <a:spcAft>
                <a:spcPts val="0"/>
              </a:spcAft>
              <a:buNone/>
            </a:pPr>
            <a:r>
              <a:rPr lang="en-US" sz="1050" dirty="0">
                <a:latin typeface="Montserrat"/>
                <a:ea typeface="Montserrat"/>
                <a:cs typeface="Montserrat"/>
                <a:sym typeface="Montserrat"/>
              </a:rPr>
              <a:t>This stunning property boasts a spacious 3600 SF house with sensational views across the marsh to the Intracoastal Waterway in the distance. The views from almost every room are simply breathtaking, making this home an ideal retreat to appreciate the serenity of the natural beauty of the Lowcountry and the uniqueness of waking to sunrises, witnessing evening sunsets and being englobed by the night sky.</a:t>
            </a:r>
            <a:endParaRPr sz="1050" dirty="0">
              <a:latin typeface="Montserrat"/>
              <a:ea typeface="Montserrat"/>
              <a:cs typeface="Montserrat"/>
              <a:sym typeface="Montserrat"/>
            </a:endParaRPr>
          </a:p>
        </p:txBody>
      </p:sp>
      <p:pic>
        <p:nvPicPr>
          <p:cNvPr id="28" name="Google Shape;28;p4"/>
          <p:cNvPicPr preferRelativeResize="0"/>
          <p:nvPr/>
        </p:nvPicPr>
        <p:blipFill>
          <a:blip r:embed="rId3"/>
          <a:srcRect t="17" b="17"/>
          <a:stretch/>
        </p:blipFill>
        <p:spPr>
          <a:xfrm>
            <a:off x="230050" y="1123575"/>
            <a:ext cx="4570170" cy="3419750"/>
          </a:xfrm>
          <a:prstGeom prst="rect">
            <a:avLst/>
          </a:prstGeom>
          <a:noFill/>
          <a:ln>
            <a:noFill/>
          </a:ln>
        </p:spPr>
      </p:pic>
      <p:pic>
        <p:nvPicPr>
          <p:cNvPr id="29" name="Google Shape;29;p4"/>
          <p:cNvPicPr preferRelativeResize="0"/>
          <p:nvPr/>
        </p:nvPicPr>
        <p:blipFill rotWithShape="1">
          <a:blip r:embed="rId4"/>
          <a:srcRect l="31448" t="3464" r="19748" b="-189"/>
          <a:stretch/>
        </p:blipFill>
        <p:spPr>
          <a:xfrm>
            <a:off x="4953001" y="1123575"/>
            <a:ext cx="2587100" cy="3419750"/>
          </a:xfrm>
          <a:prstGeom prst="rect">
            <a:avLst/>
          </a:prstGeom>
          <a:noFill/>
          <a:ln>
            <a:noFill/>
          </a:ln>
        </p:spPr>
      </p:pic>
      <p:pic>
        <p:nvPicPr>
          <p:cNvPr id="30" name="Google Shape;30;p4"/>
          <p:cNvPicPr preferRelativeResize="0"/>
          <p:nvPr/>
        </p:nvPicPr>
        <p:blipFill>
          <a:blip r:embed="rId5"/>
          <a:srcRect l="7672" r="7672"/>
          <a:stretch/>
        </p:blipFill>
        <p:spPr>
          <a:xfrm>
            <a:off x="230050" y="4665800"/>
            <a:ext cx="3686420" cy="2905449"/>
          </a:xfrm>
          <a:prstGeom prst="rect">
            <a:avLst/>
          </a:prstGeom>
          <a:noFill/>
          <a:ln>
            <a:noFill/>
          </a:ln>
        </p:spPr>
      </p:pic>
      <p:sp>
        <p:nvSpPr>
          <p:cNvPr id="31" name="Google Shape;31;p4"/>
          <p:cNvSpPr/>
          <p:nvPr/>
        </p:nvSpPr>
        <p:spPr>
          <a:xfrm>
            <a:off x="466725" y="7829550"/>
            <a:ext cx="1323900" cy="148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4"/>
          <p:cNvPicPr preferRelativeResize="0"/>
          <p:nvPr/>
        </p:nvPicPr>
        <p:blipFill rotWithShape="1">
          <a:blip r:embed="rId6">
            <a:alphaModFix/>
          </a:blip>
          <a:srcRect t="12185" b="12177"/>
          <a:stretch/>
        </p:blipFill>
        <p:spPr>
          <a:xfrm>
            <a:off x="340675" y="7747725"/>
            <a:ext cx="1449951" cy="1645048"/>
          </a:xfrm>
          <a:prstGeom prst="rect">
            <a:avLst/>
          </a:prstGeom>
          <a:noFill/>
          <a:ln w="38100" cap="flat" cmpd="sng">
            <a:solidFill>
              <a:srgbClr val="FFFFFF"/>
            </a:solidFill>
            <a:prstDash val="solid"/>
            <a:round/>
            <a:headEnd type="none" w="sm" len="sm"/>
            <a:tailEnd type="none" w="sm" len="sm"/>
          </a:ln>
        </p:spPr>
      </p:pic>
      <p:sp>
        <p:nvSpPr>
          <p:cNvPr id="33" name="Google Shape;33;p4"/>
          <p:cNvSpPr txBox="1"/>
          <p:nvPr/>
        </p:nvSpPr>
        <p:spPr>
          <a:xfrm>
            <a:off x="230050" y="187350"/>
            <a:ext cx="7310100" cy="75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Lush Script" panose="02000504060000020002" pitchFamily="50" charset="0"/>
                <a:ea typeface="Merriweather"/>
                <a:cs typeface="Merriweather"/>
                <a:sym typeface="Merriweather"/>
              </a:rPr>
              <a:t>Marsh Views</a:t>
            </a:r>
          </a:p>
        </p:txBody>
      </p:sp>
      <p:sp>
        <p:nvSpPr>
          <p:cNvPr id="34" name="Google Shape;34;p4"/>
          <p:cNvSpPr txBox="1"/>
          <p:nvPr/>
        </p:nvSpPr>
        <p:spPr>
          <a:xfrm>
            <a:off x="3916475" y="4655350"/>
            <a:ext cx="3504300" cy="49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rgbClr val="FFFFFF"/>
                </a:solidFill>
                <a:latin typeface="Montserrat"/>
                <a:ea typeface="Montserrat"/>
                <a:cs typeface="Montserrat"/>
                <a:sym typeface="Montserrat"/>
              </a:rPr>
              <a:t>1516 Pine Island</a:t>
            </a:r>
          </a:p>
          <a:p>
            <a:pPr marL="0" lvl="0" indent="0" algn="ctr" rtl="0">
              <a:spcBef>
                <a:spcPts val="0"/>
              </a:spcBef>
              <a:spcAft>
                <a:spcPts val="0"/>
              </a:spcAft>
              <a:buNone/>
            </a:pPr>
            <a:r>
              <a:rPr lang="en-US" sz="1600" dirty="0" err="1">
                <a:solidFill>
                  <a:srgbClr val="FFFFFF"/>
                </a:solidFill>
                <a:latin typeface="Montserrat"/>
                <a:ea typeface="Montserrat"/>
                <a:cs typeface="Montserrat"/>
                <a:sym typeface="Montserrat"/>
              </a:rPr>
              <a:t>Oakhaven</a:t>
            </a:r>
            <a:r>
              <a:rPr lang="en-US" sz="1600" dirty="0">
                <a:solidFill>
                  <a:srgbClr val="FFFFFF"/>
                </a:solidFill>
                <a:latin typeface="Montserrat"/>
                <a:ea typeface="Montserrat"/>
                <a:cs typeface="Montserrat"/>
                <a:sym typeface="Montserrat"/>
              </a:rPr>
              <a:t> Plantation</a:t>
            </a:r>
            <a:endParaRPr sz="1600" dirty="0">
              <a:solidFill>
                <a:srgbClr val="FFFFFF"/>
              </a:solidFill>
              <a:latin typeface="Montserrat"/>
              <a:ea typeface="Montserrat"/>
              <a:cs typeface="Montserrat"/>
              <a:sym typeface="Montserrat"/>
            </a:endParaRPr>
          </a:p>
        </p:txBody>
      </p:sp>
      <p:sp>
        <p:nvSpPr>
          <p:cNvPr id="35" name="Google Shape;35;p4"/>
          <p:cNvSpPr txBox="1"/>
          <p:nvPr/>
        </p:nvSpPr>
        <p:spPr>
          <a:xfrm>
            <a:off x="1818350" y="7829550"/>
            <a:ext cx="3213900" cy="13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Merriweather"/>
                <a:ea typeface="Merriweather"/>
                <a:cs typeface="Merriweather"/>
                <a:sym typeface="Merriweather"/>
              </a:rPr>
              <a:t>Kay E. Kennerty MBA</a:t>
            </a:r>
            <a:endParaRPr sz="1800">
              <a:latin typeface="Merriweather"/>
              <a:ea typeface="Merriweather"/>
              <a:cs typeface="Merriweather"/>
              <a:sym typeface="Merriweather"/>
            </a:endParaRPr>
          </a:p>
          <a:p>
            <a:pPr marL="0" lvl="0" indent="0" algn="l" rtl="0">
              <a:lnSpc>
                <a:spcPct val="115000"/>
              </a:lnSpc>
              <a:spcBef>
                <a:spcPts val="0"/>
              </a:spcBef>
              <a:spcAft>
                <a:spcPts val="0"/>
              </a:spcAft>
              <a:buNone/>
            </a:pPr>
            <a:r>
              <a:rPr lang="en" sz="1000">
                <a:latin typeface="Montserrat"/>
                <a:ea typeface="Montserrat"/>
                <a:cs typeface="Montserrat"/>
                <a:sym typeface="Montserrat"/>
              </a:rPr>
              <a:t>REALTORⓇ</a:t>
            </a: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
                <a:latin typeface="Montserrat"/>
                <a:ea typeface="Montserrat"/>
                <a:cs typeface="Montserrat"/>
                <a:sym typeface="Montserrat"/>
              </a:rPr>
              <a:t>843-345-5011</a:t>
            </a: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Kay@AgentOwned.com</a:t>
            </a: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AgentOwned.com</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123</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Lush Script</vt:lpstr>
      <vt:lpstr>Merriweather</vt:lpstr>
      <vt:lpstr>Montserrat</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 Thomas Price</cp:lastModifiedBy>
  <cp:revision>4</cp:revision>
  <dcterms:modified xsi:type="dcterms:W3CDTF">2023-05-09T21:01:52Z</dcterms:modified>
</cp:coreProperties>
</file>