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FDE"/>
    <a:srgbClr val="B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0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4"/>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3"/>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3"/>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pn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peedinrealestate.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builderpeedin@wmconnect.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3626167"/>
          </a:xfrm>
          <a:prstGeom prst="rect">
            <a:avLst/>
          </a:prstGeom>
        </p:spPr>
      </p:pic>
      <p:sp>
        <p:nvSpPr>
          <p:cNvPr id="2" name="Title 1"/>
          <p:cNvSpPr>
            <a:spLocks noGrp="1"/>
          </p:cNvSpPr>
          <p:nvPr>
            <p:ph type="ctrTitle"/>
          </p:nvPr>
        </p:nvSpPr>
        <p:spPr>
          <a:xfrm>
            <a:off x="0" y="3048000"/>
            <a:ext cx="8229600" cy="914401"/>
          </a:xfrm>
          <a:gradFill flip="none" rotWithShape="1">
            <a:gsLst>
              <a:gs pos="59000">
                <a:srgbClr val="F2F5FB"/>
              </a:gs>
              <a:gs pos="0">
                <a:schemeClr val="bg1"/>
              </a:gs>
              <a:gs pos="100000">
                <a:schemeClr val="accent1">
                  <a:tint val="23500"/>
                  <a:satMod val="160000"/>
                  <a:alpha val="0"/>
                </a:schemeClr>
              </a:gs>
            </a:gsLst>
            <a:lin ang="16200000" scaled="1"/>
            <a:tileRect/>
          </a:gradFill>
        </p:spPr>
        <p:txBody>
          <a:bodyPr anchor="b">
            <a:normAutofit/>
          </a:bodyPr>
          <a:lstStyle/>
          <a:p>
            <a:r>
              <a:rPr lang="en-US" sz="2800" dirty="0">
                <a:effectLst>
                  <a:outerShdw blurRad="38100" dist="38100" dir="2700000" algn="tl">
                    <a:srgbClr val="000000">
                      <a:alpha val="43137"/>
                    </a:srgbClr>
                  </a:outerShdw>
                </a:effectLst>
                <a:latin typeface="Imprint MT Shadow" pitchFamily="82" charset="0"/>
              </a:rPr>
              <a:t>1518 Alameda Ct</a:t>
            </a:r>
            <a:br>
              <a:rPr lang="en-US" sz="3600" dirty="0">
                <a:effectLst>
                  <a:outerShdw blurRad="38100" dist="38100" dir="2700000" algn="tl">
                    <a:srgbClr val="000000">
                      <a:alpha val="43137"/>
                    </a:srgbClr>
                  </a:outerShdw>
                </a:effectLst>
                <a:latin typeface="Imprint MT Shadow" pitchFamily="82" charset="0"/>
              </a:rPr>
            </a:br>
            <a:r>
              <a:rPr lang="en-US" sz="1800" dirty="0">
                <a:effectLst>
                  <a:outerShdw blurRad="38100" dist="38100" dir="2700000" algn="tl">
                    <a:srgbClr val="000000">
                      <a:alpha val="43137"/>
                    </a:srgbClr>
                  </a:outerShdw>
                </a:effectLst>
                <a:latin typeface="Imprint MT Shadow" pitchFamily="82" charset="0"/>
              </a:rPr>
              <a:t>Grande Dunes - Palermo | Myrtle Beach, SC 29579 | MLS# 2010131 | $1,195,000</a:t>
            </a:r>
            <a:endParaRPr lang="en-US" sz="800" i="1" dirty="0">
              <a:effectLst>
                <a:outerShdw blurRad="38100" dist="38100" dir="2700000" algn="tl">
                  <a:srgbClr val="000000">
                    <a:alpha val="43137"/>
                  </a:srgbClr>
                </a:outerShdw>
              </a:effectLst>
              <a:latin typeface="Imprint MT Shadow" pitchFamily="82" charset="0"/>
            </a:endParaRPr>
          </a:p>
        </p:txBody>
      </p:sp>
      <p:sp>
        <p:nvSpPr>
          <p:cNvPr id="12" name="Title 1"/>
          <p:cNvSpPr txBox="1">
            <a:spLocks/>
          </p:cNvSpPr>
          <p:nvPr/>
        </p:nvSpPr>
        <p:spPr>
          <a:xfrm>
            <a:off x="228600" y="9365138"/>
            <a:ext cx="7772400" cy="693263"/>
          </a:xfrm>
          <a:prstGeom prst="rect">
            <a:avLst/>
          </a:prstGeom>
          <a:noFill/>
        </p:spPr>
        <p:txBody>
          <a:bodyPr vert="horz" lIns="101882" tIns="50941" rIns="101882" bIns="50941" rtlCol="0" anchor="ctr">
            <a:normAutofit fontScale="97500"/>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t>	</a:t>
            </a:r>
          </a:p>
        </p:txBody>
      </p:sp>
      <p:sp>
        <p:nvSpPr>
          <p:cNvPr id="13" name="Rectangle 12"/>
          <p:cNvSpPr/>
          <p:nvPr/>
        </p:nvSpPr>
        <p:spPr>
          <a:xfrm>
            <a:off x="-3123529" y="180677"/>
            <a:ext cx="2840319" cy="769441"/>
          </a:xfrm>
          <a:prstGeom prst="rect">
            <a:avLst/>
          </a:prstGeom>
        </p:spPr>
        <p:txBody>
          <a:bodyPr wrap="square" anchor="ctr">
            <a:spAutoFit/>
          </a:bodyPr>
          <a:lstStyle/>
          <a:p>
            <a:pPr algn="r"/>
            <a:r>
              <a:rPr lang="en-US" sz="2400" b="1" dirty="0">
                <a:solidFill>
                  <a:schemeClr val="bg1"/>
                </a:solidFill>
                <a:effectLst>
                  <a:outerShdw blurRad="38100" dist="38100" dir="2700000" algn="tl">
                    <a:srgbClr val="000000">
                      <a:alpha val="43137"/>
                    </a:srgbClr>
                  </a:outerShdw>
                </a:effectLst>
                <a:latin typeface="Adobe Fangsong Std R" pitchFamily="18" charset="-128"/>
                <a:ea typeface="Adobe Fangsong Std R" pitchFamily="18" charset="-128"/>
              </a:rPr>
              <a:t>Grand Dunes</a:t>
            </a:r>
          </a:p>
          <a:p>
            <a:pPr algn="r"/>
            <a:r>
              <a:rPr lang="en-US" b="1" dirty="0">
                <a:solidFill>
                  <a:schemeClr val="bg1"/>
                </a:solidFill>
                <a:effectLst>
                  <a:outerShdw blurRad="38100" dist="38100" dir="2700000" algn="tl">
                    <a:srgbClr val="000000">
                      <a:alpha val="43137"/>
                    </a:srgbClr>
                  </a:outerShdw>
                </a:effectLst>
                <a:latin typeface="Adobe Fangsong Std R" pitchFamily="18" charset="-128"/>
                <a:ea typeface="Adobe Fangsong Std R" pitchFamily="18" charset="-128"/>
              </a:rPr>
              <a:t>Former Model Home</a:t>
            </a:r>
          </a:p>
        </p:txBody>
      </p:sp>
      <p:pic>
        <p:nvPicPr>
          <p:cNvPr id="1026" name="B84E06F9-244E-42EE-BF6B-C342B46D04FC"/>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04800" y="9604199"/>
            <a:ext cx="704850" cy="276411"/>
          </a:xfrm>
          <a:prstGeom prst="rect">
            <a:avLst/>
          </a:prstGeom>
          <a:noFill/>
          <a:ln w="38100">
            <a:noFill/>
            <a:miter lim="800000"/>
            <a:headEnd/>
            <a:tailEnd/>
          </a:ln>
          <a:extLst>
            <a:ext uri="{909E8E84-426E-40DD-AFC4-6F175D3DCCD1}">
              <a14:hiddenFill xmlns:a14="http://schemas.microsoft.com/office/drawing/2010/main">
                <a:solidFill>
                  <a:srgbClr val="FFFFFF"/>
                </a:solidFill>
              </a14:hiddenFill>
            </a:ext>
          </a:extLst>
        </p:spPr>
      </p:pic>
      <p:pic>
        <p:nvPicPr>
          <p:cNvPr id="16" name="B84E06F9-244E-42EE-BF6B-C342B46D04FC"/>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230749" y="9604199"/>
            <a:ext cx="704850" cy="276411"/>
          </a:xfrm>
          <a:prstGeom prst="rect">
            <a:avLst/>
          </a:prstGeom>
          <a:noFill/>
          <a:ln w="38100">
            <a:noFill/>
            <a:miter lim="800000"/>
            <a:headEnd/>
            <a:tailEnd/>
          </a:ln>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4119698082"/>
              </p:ext>
            </p:extLst>
          </p:nvPr>
        </p:nvGraphicFramePr>
        <p:xfrm>
          <a:off x="2148197" y="9339943"/>
          <a:ext cx="3933206" cy="719135"/>
        </p:xfrm>
        <a:graphic>
          <a:graphicData uri="http://schemas.openxmlformats.org/drawingml/2006/table">
            <a:tbl>
              <a:tblPr firstRow="1" bandRow="1">
                <a:tableStyleId>{5C22544A-7EE6-4342-B048-85BDC9FD1C3A}</a:tableStyleId>
              </a:tblPr>
              <a:tblGrid>
                <a:gridCol w="1834989">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1889937">
                  <a:extLst>
                    <a:ext uri="{9D8B030D-6E8A-4147-A177-3AD203B41FA5}">
                      <a16:colId xmlns:a16="http://schemas.microsoft.com/office/drawing/2014/main" val="20002"/>
                    </a:ext>
                  </a:extLst>
                </a:gridCol>
              </a:tblGrid>
              <a:tr h="322895">
                <a:tc>
                  <a:txBody>
                    <a:bodyPr/>
                    <a:lstStyle/>
                    <a:p>
                      <a:pPr algn="ctr"/>
                      <a:r>
                        <a:rPr lang="en-US" sz="1000" b="1" dirty="0">
                          <a:solidFill>
                            <a:schemeClr val="tx1"/>
                          </a:solidFill>
                        </a:rPr>
                        <a:t>M.A. Peedin</a:t>
                      </a:r>
                    </a:p>
                    <a:p>
                      <a:pPr algn="ctr"/>
                      <a:r>
                        <a:rPr lang="en-US" sz="1000" b="0" dirty="0">
                          <a:solidFill>
                            <a:schemeClr val="tx1"/>
                          </a:solidFill>
                        </a:rPr>
                        <a:t>(843) 385-3931</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endParaRPr lang="en-US" sz="1000"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1018824" rtl="0" eaLnBrk="1" fontAlgn="auto" latinLnBrk="0" hangingPunct="1">
                        <a:lnSpc>
                          <a:spcPct val="100000"/>
                        </a:lnSpc>
                        <a:spcBef>
                          <a:spcPts val="0"/>
                        </a:spcBef>
                        <a:spcAft>
                          <a:spcPts val="0"/>
                        </a:spcAft>
                        <a:buClrTx/>
                        <a:buSzTx/>
                        <a:buFontTx/>
                        <a:buNone/>
                        <a:tabLst/>
                        <a:defRPr/>
                      </a:pPr>
                      <a:r>
                        <a:rPr lang="en-US" sz="1000" b="0" dirty="0">
                          <a:solidFill>
                            <a:schemeClr val="tx1"/>
                          </a:solidFill>
                          <a:hlinkClick r:id="rId4"/>
                        </a:rPr>
                        <a:t>builderpeedin@wmconnect.com</a:t>
                      </a:r>
                      <a:r>
                        <a:rPr lang="en-US" sz="1000" b="0" dirty="0">
                          <a:solidFill>
                            <a:schemeClr val="tx1"/>
                          </a:solidFill>
                        </a:rPr>
                        <a:t> </a:t>
                      </a:r>
                      <a:br>
                        <a:rPr lang="en-US" sz="1000" b="0" dirty="0">
                          <a:solidFill>
                            <a:schemeClr val="tx1"/>
                          </a:solidFill>
                        </a:rPr>
                      </a:br>
                      <a:r>
                        <a:rPr lang="en-US" sz="1000" b="0" dirty="0">
                          <a:solidFill>
                            <a:schemeClr val="tx1"/>
                          </a:solidFill>
                          <a:hlinkClick r:id="rId5"/>
                        </a:rPr>
                        <a:t>www.peedinrealestate.com</a:t>
                      </a:r>
                      <a:r>
                        <a:rPr lang="en-US" sz="1000" b="0" dirty="0">
                          <a:solidFill>
                            <a:schemeClr val="tx1"/>
                          </a:solidFill>
                        </a:rPr>
                        <a:t>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2895">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50" b="0" i="1" dirty="0"/>
                        <a:t>Peedin Real Estate | 876 Antigua Dr | Myrtle Beach, Sc, 29572</a:t>
                      </a:r>
                      <a:endParaRPr lang="en-US" sz="1100" b="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sz="12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sz="12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cxnSp>
        <p:nvCxnSpPr>
          <p:cNvPr id="15" name="Straight Connector 14"/>
          <p:cNvCxnSpPr/>
          <p:nvPr/>
        </p:nvCxnSpPr>
        <p:spPr>
          <a:xfrm flipV="1">
            <a:off x="8477250" y="990600"/>
            <a:ext cx="704850" cy="152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8458200" y="1264682"/>
            <a:ext cx="1059906" cy="369332"/>
          </a:xfrm>
          <a:prstGeom prst="rect">
            <a:avLst/>
          </a:prstGeom>
        </p:spPr>
        <p:txBody>
          <a:bodyPr wrap="none">
            <a:spAutoFit/>
          </a:bodyPr>
          <a:lstStyle/>
          <a:p>
            <a:pPr algn="r"/>
            <a:r>
              <a:rPr lang="en-US" sz="1800" i="1" dirty="0">
                <a:solidFill>
                  <a:srgbClr val="FFFF00"/>
                </a:solidFill>
                <a:effectLst>
                  <a:outerShdw blurRad="38100" dist="38100" dir="2700000" algn="tl">
                    <a:srgbClr val="000000">
                      <a:alpha val="43137"/>
                    </a:srgbClr>
                  </a:outerShdw>
                </a:effectLst>
                <a:latin typeface="Imprint MT Shadow" pitchFamily="82" charset="0"/>
              </a:rPr>
              <a:t>$599,900</a:t>
            </a:r>
            <a:endParaRPr lang="en-US" sz="1800" i="1" dirty="0">
              <a:solidFill>
                <a:srgbClr val="FFFF00"/>
              </a:solidFill>
            </a:endParaRPr>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46602" y="8160478"/>
            <a:ext cx="1354666" cy="10160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8332" y="8160478"/>
            <a:ext cx="1356080" cy="1016001"/>
          </a:xfrm>
          <a:prstGeom prst="rect">
            <a:avLst/>
          </a:prstGeom>
          <a:ln>
            <a:noFill/>
          </a:ln>
          <a:effectLst>
            <a:outerShdw blurRad="190500" algn="tl" rotWithShape="0">
              <a:srgbClr val="000000">
                <a:alpha val="70000"/>
              </a:srgbClr>
            </a:outerShdw>
          </a:effectLst>
        </p:spPr>
      </p:pic>
      <p:sp>
        <p:nvSpPr>
          <p:cNvPr id="6" name="Rectangle 5"/>
          <p:cNvSpPr/>
          <p:nvPr/>
        </p:nvSpPr>
        <p:spPr>
          <a:xfrm>
            <a:off x="1955802" y="53183"/>
            <a:ext cx="4317999" cy="461665"/>
          </a:xfrm>
          <a:prstGeom prst="rect">
            <a:avLst/>
          </a:prstGeom>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dobe Fangsong Std R" pitchFamily="18" charset="-128"/>
                <a:ea typeface="Adobe Fangsong Std R" pitchFamily="18" charset="-128"/>
              </a:rPr>
              <a:t>Buy One, Get One FREE!</a:t>
            </a:r>
            <a:endParaRPr lang="en-US" sz="2400" b="1" dirty="0">
              <a:solidFill>
                <a:schemeClr val="bg1"/>
              </a:solidFill>
              <a:latin typeface="Adobe Fangsong Std R" pitchFamily="18" charset="-128"/>
              <a:ea typeface="Adobe Fangsong Std R" pitchFamily="18" charset="-128"/>
            </a:endParaRPr>
          </a:p>
        </p:txBody>
      </p:sp>
      <p:pic>
        <p:nvPicPr>
          <p:cNvPr id="17" name="Picture 16">
            <a:extLst>
              <a:ext uri="{FF2B5EF4-FFF2-40B4-BE49-F238E27FC236}">
                <a16:creationId xmlns:a16="http://schemas.microsoft.com/office/drawing/2014/main" id="{FA7EB4D7-56AC-44C8-8719-93AFAE4761C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38174" y="8160478"/>
            <a:ext cx="1354668" cy="1016001"/>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441258D-623E-4D77-91D8-19CCE005181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042388" y="8160478"/>
            <a:ext cx="1354668" cy="1016001"/>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5181600"/>
            <a:ext cx="8229600" cy="2131015"/>
          </a:xfrm>
        </p:spPr>
        <p:txBody>
          <a:bodyPr anchor="ctr">
            <a:noAutofit/>
          </a:bodyPr>
          <a:lstStyle/>
          <a:p>
            <a:r>
              <a:rPr lang="en-US" sz="1400" b="1" dirty="0">
                <a:latin typeface="Candara Light" panose="020E0502030303020204" pitchFamily="34" charset="0"/>
              </a:rPr>
              <a:t>BUY THIS HOME AND GET A FREE FURNISHED OCEANVIEW CONDO ON 75TH AVE N WITH ACCEPTED OFFER.</a:t>
            </a:r>
          </a:p>
          <a:p>
            <a:r>
              <a:rPr lang="en-US" sz="1400" b="1" i="1" dirty="0">
                <a:latin typeface="Candara Light" panose="020E0502030303020204" pitchFamily="34" charset="0"/>
              </a:rPr>
              <a:t>Perfect to rent or for your kids or in-laws to stay in. </a:t>
            </a:r>
          </a:p>
          <a:p>
            <a:r>
              <a:rPr lang="en-US" sz="1400" dirty="0">
                <a:latin typeface="Candara Light" panose="020E0502030303020204" pitchFamily="34" charset="0"/>
              </a:rPr>
              <a:t>Perfectly maintained home by discerning owner. 3 bedrooms 4 full and 1 half bath, office and an amazing theater room. Beautiful master suite with fireplace and sitting area. Fireplace also in family room. New three-zone heat and air. New whole-house generator. Spacious kitchen with new Sub Zero fridge, breakfast nook and breakfast bar. Great home for entertaining. Pool was </a:t>
            </a:r>
            <a:r>
              <a:rPr lang="en-US" sz="1400" dirty="0" err="1">
                <a:latin typeface="Candara Light" panose="020E0502030303020204" pitchFamily="34" charset="0"/>
              </a:rPr>
              <a:t>replastered</a:t>
            </a:r>
            <a:r>
              <a:rPr lang="en-US" sz="1400" dirty="0">
                <a:latin typeface="Candara Light" panose="020E0502030303020204" pitchFamily="34" charset="0"/>
              </a:rPr>
              <a:t> 18 months ago. New pool, hot tub heater and saltwater system. Outdoor living lanai area with remote controlled screens, kitchen with sink, grill and bar area with seating. Hot tub, pool with built-in lounger. Gated community. Close to area shopping, dining, golf courses and hospital. HOA fee includes membership to Grande Dunes Ocean Club.</a:t>
            </a:r>
          </a:p>
        </p:txBody>
      </p:sp>
      <p:pic>
        <p:nvPicPr>
          <p:cNvPr id="22" name="Picture 21">
            <a:extLst>
              <a:ext uri="{FF2B5EF4-FFF2-40B4-BE49-F238E27FC236}">
                <a16:creationId xmlns:a16="http://schemas.microsoft.com/office/drawing/2014/main" id="{58C13AA7-6981-41F9-A497-BAFBE88CCCA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629132" y="4114800"/>
            <a:ext cx="1372136" cy="914400"/>
          </a:xfrm>
          <a:prstGeom prst="rect">
            <a:avLst/>
          </a:prstGeom>
          <a:ln>
            <a:noFill/>
          </a:ln>
          <a:effectLst>
            <a:outerShdw blurRad="190500" algn="tl" rotWithShape="0">
              <a:srgbClr val="000000">
                <a:alpha val="70000"/>
              </a:srgbClr>
            </a:outerShdw>
          </a:effectLst>
        </p:spPr>
      </p:pic>
      <p:pic>
        <p:nvPicPr>
          <p:cNvPr id="23" name="Picture 22">
            <a:extLst>
              <a:ext uri="{FF2B5EF4-FFF2-40B4-BE49-F238E27FC236}">
                <a16:creationId xmlns:a16="http://schemas.microsoft.com/office/drawing/2014/main" id="{F5EC5172-F3BB-4E12-A549-C1685F608FA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8332" y="4114800"/>
            <a:ext cx="1299036" cy="914400"/>
          </a:xfrm>
          <a:prstGeom prst="rect">
            <a:avLst/>
          </a:prstGeom>
          <a:ln>
            <a:noFill/>
          </a:ln>
          <a:effectLst>
            <a:outerShdw blurRad="190500" algn="tl" rotWithShape="0">
              <a:srgbClr val="000000">
                <a:alpha val="70000"/>
              </a:srgbClr>
            </a:outerShdw>
          </a:effectLst>
        </p:spPr>
      </p:pic>
      <p:pic>
        <p:nvPicPr>
          <p:cNvPr id="24" name="Picture 23">
            <a:extLst>
              <a:ext uri="{FF2B5EF4-FFF2-40B4-BE49-F238E27FC236}">
                <a16:creationId xmlns:a16="http://schemas.microsoft.com/office/drawing/2014/main" id="{4365DE57-0E6F-4B4F-A7BE-73600BDD884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756369" y="4114800"/>
            <a:ext cx="1490997" cy="914400"/>
          </a:xfrm>
          <a:prstGeom prst="rect">
            <a:avLst/>
          </a:prstGeom>
          <a:ln>
            <a:noFill/>
          </a:ln>
          <a:effectLst>
            <a:outerShdw blurRad="190500" algn="tl" rotWithShape="0">
              <a:srgbClr val="000000">
                <a:alpha val="70000"/>
              </a:srgbClr>
            </a:outerShdw>
          </a:effectLst>
        </p:spPr>
      </p:pic>
      <p:pic>
        <p:nvPicPr>
          <p:cNvPr id="25" name="Picture 24">
            <a:extLst>
              <a:ext uri="{FF2B5EF4-FFF2-40B4-BE49-F238E27FC236}">
                <a16:creationId xmlns:a16="http://schemas.microsoft.com/office/drawing/2014/main" id="{2C5BBEC1-721D-467F-A1FD-6F9B941C8C7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000093" y="4114800"/>
            <a:ext cx="1400039" cy="914400"/>
          </a:xfrm>
          <a:prstGeom prst="rect">
            <a:avLst/>
          </a:prstGeom>
          <a:ln>
            <a:noFill/>
          </a:ln>
          <a:effectLst>
            <a:outerShdw blurRad="190500" algn="tl" rotWithShape="0">
              <a:srgbClr val="000000">
                <a:alpha val="70000"/>
              </a:srgbClr>
            </a:outerShdw>
          </a:effectLst>
        </p:spPr>
      </p:pic>
      <p:pic>
        <p:nvPicPr>
          <p:cNvPr id="26" name="Picture 25">
            <a:extLst>
              <a:ext uri="{FF2B5EF4-FFF2-40B4-BE49-F238E27FC236}">
                <a16:creationId xmlns:a16="http://schemas.microsoft.com/office/drawing/2014/main" id="{F798B027-49BE-4CC1-9DC7-52E789EA1653}"/>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476367" y="4114800"/>
            <a:ext cx="1294725" cy="914400"/>
          </a:xfrm>
          <a:prstGeom prst="rect">
            <a:avLst/>
          </a:prstGeom>
          <a:ln>
            <a:noFill/>
          </a:ln>
          <a:effectLst>
            <a:outerShdw blurRad="190500" algn="tl" rotWithShape="0">
              <a:srgbClr val="000000">
                <a:alpha val="70000"/>
              </a:srgbClr>
            </a:outerShdw>
          </a:effectLst>
        </p:spPr>
      </p:pic>
      <p:sp>
        <p:nvSpPr>
          <p:cNvPr id="27" name="Title 1">
            <a:extLst>
              <a:ext uri="{FF2B5EF4-FFF2-40B4-BE49-F238E27FC236}">
                <a16:creationId xmlns:a16="http://schemas.microsoft.com/office/drawing/2014/main" id="{AAA4F42D-AFA7-43B1-BDEA-AB16493A9D79}"/>
              </a:ext>
            </a:extLst>
          </p:cNvPr>
          <p:cNvSpPr txBox="1">
            <a:spLocks/>
          </p:cNvSpPr>
          <p:nvPr/>
        </p:nvSpPr>
        <p:spPr>
          <a:xfrm>
            <a:off x="0" y="7312614"/>
            <a:ext cx="8229600" cy="781473"/>
          </a:xfrm>
          <a:prstGeom prst="rect">
            <a:avLst/>
          </a:prstGeom>
          <a:noFill/>
        </p:spPr>
        <p:txBody>
          <a:bodyPr vert="horz" lIns="101882" tIns="50941" rIns="101882" bIns="50941" rtlCol="0" anchor="b">
            <a:norm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pt-BR" sz="2000" dirty="0">
                <a:effectLst>
                  <a:outerShdw blurRad="38100" dist="38100" dir="2700000" algn="tl">
                    <a:srgbClr val="000000">
                      <a:alpha val="43137"/>
                    </a:srgbClr>
                  </a:outerShdw>
                </a:effectLst>
                <a:latin typeface="Imprint MT Shadow" pitchFamily="82" charset="0"/>
              </a:rPr>
              <a:t>7500 N Ocean Blvd #4044</a:t>
            </a:r>
            <a:br>
              <a:rPr lang="en-US" sz="2800" dirty="0">
                <a:effectLst>
                  <a:outerShdw blurRad="38100" dist="38100" dir="2700000" algn="tl">
                    <a:srgbClr val="000000">
                      <a:alpha val="43137"/>
                    </a:srgbClr>
                  </a:outerShdw>
                </a:effectLst>
                <a:latin typeface="Imprint MT Shadow" pitchFamily="82" charset="0"/>
              </a:rPr>
            </a:br>
            <a:r>
              <a:rPr lang="en-US" sz="1400" dirty="0">
                <a:effectLst>
                  <a:outerShdw blurRad="38100" dist="38100" dir="2700000" algn="tl">
                    <a:srgbClr val="000000">
                      <a:alpha val="43137"/>
                    </a:srgbClr>
                  </a:outerShdw>
                </a:effectLst>
                <a:latin typeface="Imprint MT Shadow" pitchFamily="82" charset="0"/>
              </a:rPr>
              <a:t>Ocean Dunes Tower 1 | Myrtle Beach, SC 29572 | MLS# 2007630 | $99,900</a:t>
            </a:r>
            <a:endParaRPr lang="en-US" sz="600" i="1" dirty="0">
              <a:effectLst>
                <a:outerShdw blurRad="38100" dist="38100" dir="2700000" algn="tl">
                  <a:srgbClr val="000000">
                    <a:alpha val="43137"/>
                  </a:srgbClr>
                </a:outerShdw>
              </a:effectLst>
              <a:latin typeface="Imprint MT Shadow" pitchFamily="82" charset="0"/>
            </a:endParaRPr>
          </a:p>
        </p:txBody>
      </p:sp>
      <p:pic>
        <p:nvPicPr>
          <p:cNvPr id="28" name="Picture 27">
            <a:extLst>
              <a:ext uri="{FF2B5EF4-FFF2-40B4-BE49-F238E27FC236}">
                <a16:creationId xmlns:a16="http://schemas.microsoft.com/office/drawing/2014/main" id="{FED8BB99-784B-435E-80FE-9C0238C97E0F}"/>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833959" y="8160478"/>
            <a:ext cx="1354668" cy="1016001"/>
          </a:xfrm>
          <a:prstGeom prst="rect">
            <a:avLst/>
          </a:prstGeom>
          <a:ln>
            <a:noFill/>
          </a:ln>
          <a:effectLst>
            <a:outerShdw blurRad="190500" algn="tl" rotWithShape="0">
              <a:srgbClr val="000000">
                <a:alpha val="70000"/>
              </a:srgbClr>
            </a:outerShdw>
          </a:effectLst>
        </p:spPr>
      </p:pic>
      <p:cxnSp>
        <p:nvCxnSpPr>
          <p:cNvPr id="9" name="Straight Connector 8">
            <a:extLst>
              <a:ext uri="{FF2B5EF4-FFF2-40B4-BE49-F238E27FC236}">
                <a16:creationId xmlns:a16="http://schemas.microsoft.com/office/drawing/2014/main" id="{B76BD853-E5E1-436D-894C-EDF3355EF263}"/>
              </a:ext>
            </a:extLst>
          </p:cNvPr>
          <p:cNvCxnSpPr>
            <a:cxnSpLocks/>
          </p:cNvCxnSpPr>
          <p:nvPr/>
        </p:nvCxnSpPr>
        <p:spPr>
          <a:xfrm>
            <a:off x="1528126" y="7467600"/>
            <a:ext cx="517334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2957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TotalTime>
  <Words>262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Fangsong Std R</vt:lpstr>
      <vt:lpstr>Arial</vt:lpstr>
      <vt:lpstr>Calibri</vt:lpstr>
      <vt:lpstr>Candara Light</vt:lpstr>
      <vt:lpstr>Imprint MT Shadow</vt:lpstr>
      <vt:lpstr>Office Theme</vt:lpstr>
      <vt:lpstr>1518 Alameda Ct Grande Dunes - Palermo | Myrtle Beach, SC 29579 | MLS# 2010131 | $1,195,000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2020-07-14T12:18:32Z</dcterms:modified>
</cp:coreProperties>
</file>