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54A"/>
    <a:srgbClr val="282D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1/17/2018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gif"/><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07765" y="121860"/>
            <a:ext cx="7242735" cy="5100084"/>
            <a:chOff x="307765" y="121860"/>
            <a:chExt cx="7242735" cy="5100084"/>
          </a:xfrm>
        </p:grpSpPr>
        <p:pic>
          <p:nvPicPr>
            <p:cNvPr id="24"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229105" y="121861"/>
              <a:ext cx="3400055" cy="5100083"/>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7765" y="1421839"/>
              <a:ext cx="1600200" cy="1200150"/>
            </a:xfrm>
            <a:prstGeom prst="rect">
              <a:avLst/>
            </a:prstGeom>
            <a:ln w="3175">
              <a:solidFill>
                <a:schemeClr val="bg1"/>
              </a:solidFill>
            </a:ln>
          </p:spPr>
        </p:pic>
        <p:pic>
          <p:nvPicPr>
            <p:cNvPr id="23"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07765" y="2721817"/>
              <a:ext cx="1600200" cy="120015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07765" y="121861"/>
              <a:ext cx="1600200" cy="120015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7765" y="4021794"/>
              <a:ext cx="1600200" cy="1200150"/>
            </a:xfrm>
            <a:prstGeom prst="rect">
              <a:avLst/>
            </a:prstGeom>
            <a:ln w="3175">
              <a:solidFill>
                <a:schemeClr val="bg1"/>
              </a:solidFill>
            </a:ln>
          </p:spPr>
        </p:pic>
        <p:pic>
          <p:nvPicPr>
            <p:cNvPr id="20" name="Picture 19"/>
            <p:cNvPicPr>
              <a:picLocks noChangeAspect="1"/>
            </p:cNvPicPr>
            <p:nvPr/>
          </p:nvPicPr>
          <p:blipFill rotWithShape="1">
            <a:blip r:embed="rId7" cstate="print">
              <a:extLst>
                <a:ext uri="{28A0092B-C50C-407E-A947-70E740481C1C}">
                  <a14:useLocalDpi xmlns:a14="http://schemas.microsoft.com/office/drawing/2010/main" val="0"/>
                </a:ext>
              </a:extLst>
            </a:blip>
            <a:srcRect t="529" b="-529"/>
            <a:stretch/>
          </p:blipFill>
          <p:spPr>
            <a:xfrm>
              <a:off x="5950300" y="1433761"/>
              <a:ext cx="1600200" cy="1200150"/>
            </a:xfrm>
            <a:prstGeom prst="rect">
              <a:avLst/>
            </a:prstGeom>
            <a:ln w="3175">
              <a:solidFill>
                <a:schemeClr val="bg1"/>
              </a:solidFill>
            </a:ln>
          </p:spPr>
        </p:pic>
        <p:pic>
          <p:nvPicPr>
            <p:cNvPr id="21" name="Picture 2"/>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5950300" y="2745661"/>
              <a:ext cx="1600200" cy="1164382"/>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2"/>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14669" b="21134"/>
            <a:stretch/>
          </p:blipFill>
          <p:spPr bwMode="auto">
            <a:xfrm>
              <a:off x="5950300" y="121860"/>
              <a:ext cx="1600200" cy="1200151"/>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50300" y="4021794"/>
              <a:ext cx="1600200" cy="1200150"/>
            </a:xfrm>
            <a:prstGeom prst="rect">
              <a:avLst/>
            </a:prstGeom>
            <a:ln w="3175">
              <a:solidFill>
                <a:schemeClr val="bg1"/>
              </a:solidFill>
            </a:ln>
          </p:spPr>
        </p:pic>
      </p:grpSp>
      <p:pic>
        <p:nvPicPr>
          <p:cNvPr id="1032" name="Picture 8"/>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102869" y="901317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5353199"/>
            <a:ext cx="7759699" cy="810581"/>
          </a:xfrm>
        </p:spPr>
        <p:txBody>
          <a:bodyPr anchor="ctr">
            <a:noAutofit/>
          </a:bodyPr>
          <a:lstStyle/>
          <a:p>
            <a:r>
              <a:rPr lang="en-US" sz="2000" b="1" dirty="0">
                <a:solidFill>
                  <a:schemeClr val="tx2"/>
                </a:solidFill>
                <a:latin typeface="Georgia" panose="02040502050405020303" pitchFamily="18" charset="0"/>
                <a:cs typeface="Microsoft Sans Serif" panose="020B0604020202020204" pitchFamily="34" charset="0"/>
              </a:rPr>
              <a:t>151 Wentworth Street 1C</a:t>
            </a:r>
            <a:br>
              <a:rPr lang="en-US" sz="2000" b="1" dirty="0">
                <a:solidFill>
                  <a:schemeClr val="tx2"/>
                </a:solidFill>
                <a:latin typeface="Georgia" panose="02040502050405020303" pitchFamily="18" charset="0"/>
                <a:cs typeface="Microsoft Sans Serif" panose="020B0604020202020204" pitchFamily="34" charset="0"/>
              </a:rPr>
            </a:br>
            <a:r>
              <a:rPr lang="fr-FR" sz="1800" dirty="0">
                <a:solidFill>
                  <a:schemeClr val="tx2"/>
                </a:solidFill>
                <a:latin typeface="Georgia" panose="02040502050405020303" pitchFamily="18" charset="0"/>
                <a:cs typeface="Microsoft Sans Serif" panose="020B0604020202020204" pitchFamily="34" charset="0"/>
              </a:rPr>
              <a:t>Charleston, SC 29401 ~ MLS# 18000365 ~ $425,000</a:t>
            </a:r>
            <a:endParaRPr lang="en-US" sz="1200" dirty="0">
              <a:solidFill>
                <a:schemeClr val="tx2"/>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637" y="6295035"/>
            <a:ext cx="7761337" cy="2498340"/>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Welcome to this charming downtown pied-a-terre in the heart of downtown Charleston with parking and private courtyard adjacent to the unit. The unit is located on the ground floor of a 9 unit building with private entrance. </a:t>
            </a:r>
          </a:p>
          <a:p>
            <a:endParaRPr lang="en-US" sz="1600" dirty="0">
              <a:solidFill>
                <a:schemeClr val="tx1"/>
              </a:solidFill>
              <a:latin typeface="Georgia" panose="02040502050405020303" pitchFamily="18" charset="0"/>
              <a:cs typeface="Microsoft Sans Serif" panose="020B0604020202020204" pitchFamily="34" charset="0"/>
            </a:endParaRPr>
          </a:p>
          <a:p>
            <a:r>
              <a:rPr lang="en-US" sz="1600" dirty="0">
                <a:solidFill>
                  <a:schemeClr val="tx1"/>
                </a:solidFill>
                <a:latin typeface="Georgia" panose="02040502050405020303" pitchFamily="18" charset="0"/>
                <a:cs typeface="Microsoft Sans Serif" panose="020B0604020202020204" pitchFamily="34" charset="0"/>
              </a:rPr>
              <a:t>Walking distance to almost everything Charleston has to offer such as restaurants, the Battery, Market, shopping, bars, museums, and College of Charleston. Recently updated with new hardwood floors, bathroom and kitchen. New A/C unit. One of a kind private brick courtyard perfect to enjoy a cocktail or morning coffee. Parking space is included in this price.</a:t>
            </a:r>
          </a:p>
        </p:txBody>
      </p:sp>
      <p:sp>
        <p:nvSpPr>
          <p:cNvPr id="6" name="Rectangle 5"/>
          <p:cNvSpPr/>
          <p:nvPr/>
        </p:nvSpPr>
        <p:spPr>
          <a:xfrm>
            <a:off x="1772597" y="8924631"/>
            <a:ext cx="4229946"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Mary Beth Bennett</a:t>
            </a:r>
          </a:p>
          <a:p>
            <a:pPr algn="ctr"/>
            <a:r>
              <a:rPr lang="pt-BR" sz="1200" dirty="0">
                <a:latin typeface="Georgia" panose="02040502050405020303" pitchFamily="18" charset="0"/>
                <a:cs typeface="Microsoft Sans Serif" panose="020B0604020202020204" pitchFamily="34" charset="0"/>
              </a:rPr>
              <a:t>(843) 367-1774</a:t>
            </a:r>
          </a:p>
          <a:p>
            <a:pPr algn="ctr"/>
            <a:r>
              <a:rPr lang="pt-BR" sz="1200" dirty="0">
                <a:latin typeface="Georgia" panose="02040502050405020303" pitchFamily="18" charset="0"/>
                <a:cs typeface="Microsoft Sans Serif" panose="020B0604020202020204" pitchFamily="34" charset="0"/>
              </a:rPr>
              <a:t>marybeth.bennett@agentownedrealty.com</a:t>
            </a:r>
          </a:p>
          <a:p>
            <a:pPr algn="ctr"/>
            <a:r>
              <a:rPr lang="pt-BR" sz="1200" dirty="0">
                <a:latin typeface="Georgia" panose="02040502050405020303" pitchFamily="18" charset="0"/>
                <a:cs typeface="Microsoft Sans Serif" panose="020B0604020202020204" pitchFamily="34" charset="0"/>
              </a:rPr>
              <a:t>www.chsarealiving.com</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137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0" y="3981271"/>
            <a:ext cx="7759699" cy="1200329"/>
          </a:xfrm>
          <a:prstGeom prst="rect">
            <a:avLst/>
          </a:prstGeom>
          <a:noFill/>
        </p:spPr>
        <p:txBody>
          <a:bodyPr wrap="square" anchor="t">
            <a:spAutoFit/>
          </a:bodyPr>
          <a:lstStyle/>
          <a:p>
            <a:pPr algn="ctr"/>
            <a:r>
              <a:rPr lang="en-US" sz="3600" b="1" dirty="0" err="1">
                <a:ln w="3175">
                  <a:solidFill>
                    <a:schemeClr val="bg1">
                      <a:lumMod val="65000"/>
                    </a:schemeClr>
                  </a:solidFill>
                </a:ln>
                <a:solidFill>
                  <a:schemeClr val="bg1"/>
                </a:solidFill>
                <a:effectLst>
                  <a:outerShdw blurRad="38100" dist="38100" dir="2700000" algn="tl">
                    <a:srgbClr val="000000">
                      <a:alpha val="43137"/>
                    </a:srgbClr>
                  </a:outerShdw>
                </a:effectLst>
                <a:latin typeface="Gabriola" panose="04040605051002020D02" pitchFamily="82" charset="0"/>
              </a:rPr>
              <a:t>Harleston</a:t>
            </a:r>
            <a:r>
              <a:rPr lang="en-US" sz="3600" b="1" dirty="0">
                <a:ln w="3175">
                  <a:solidFill>
                    <a:schemeClr val="bg1">
                      <a:lumMod val="65000"/>
                    </a:schemeClr>
                  </a:solidFill>
                </a:ln>
                <a:solidFill>
                  <a:schemeClr val="bg1"/>
                </a:solidFill>
                <a:effectLst>
                  <a:outerShdw blurRad="38100" dist="38100" dir="2700000" algn="tl">
                    <a:srgbClr val="000000">
                      <a:alpha val="43137"/>
                    </a:srgbClr>
                  </a:outerShdw>
                </a:effectLst>
                <a:latin typeface="Gabriola" panose="04040605051002020D02" pitchFamily="82" charset="0"/>
              </a:rPr>
              <a:t> Village</a:t>
            </a:r>
          </a:p>
          <a:p>
            <a:pPr algn="ctr"/>
            <a:r>
              <a:rPr lang="en-US" sz="3600" b="1" dirty="0">
                <a:ln w="3175">
                  <a:solidFill>
                    <a:schemeClr val="bg1">
                      <a:lumMod val="65000"/>
                    </a:schemeClr>
                  </a:solidFill>
                </a:ln>
                <a:solidFill>
                  <a:schemeClr val="bg1"/>
                </a:solidFill>
                <a:effectLst>
                  <a:outerShdw blurRad="38100" dist="38100" dir="2700000" algn="tl">
                    <a:srgbClr val="000000">
                      <a:alpha val="43137"/>
                    </a:srgbClr>
                  </a:outerShdw>
                </a:effectLst>
                <a:latin typeface="Gabriola" panose="04040605051002020D02" pitchFamily="82" charset="0"/>
              </a:rPr>
              <a:t>High Volume Rental </a:t>
            </a:r>
          </a:p>
        </p:txBody>
      </p:sp>
      <p:pic>
        <p:nvPicPr>
          <p:cNvPr id="25" name="Picture 6"/>
          <p:cNvPicPr>
            <a:picLocks noChangeAspect="1" noChangeArrowheads="1"/>
          </p:cNvPicPr>
          <p:nvPr/>
        </p:nvPicPr>
        <p:blipFill>
          <a:blip r:embed="rId12">
            <a:extLst>
              <a:ext uri="{28A0092B-C50C-407E-A947-70E740481C1C}">
                <a14:useLocalDpi xmlns:a14="http://schemas.microsoft.com/office/drawing/2010/main" val="0"/>
              </a:ext>
            </a:extLst>
          </a:blip>
          <a:stretch>
            <a:fillRect/>
          </a:stretch>
        </p:blipFill>
        <p:spPr bwMode="auto">
          <a:xfrm>
            <a:off x="6940803" y="9014776"/>
            <a:ext cx="609697" cy="7122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TotalTime>
  <Words>139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151 Wentworth Street 1C Charleston, SC 29401 ~ MLS# 18000365 ~ $425,000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2018-01-17T20:15:50Z</dcterms:modified>
</cp:coreProperties>
</file>