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150" d="100"/>
          <a:sy n="150" d="100"/>
        </p:scale>
        <p:origin x="198" y="-2628"/>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4/26/2016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4/26/2016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4/26/2016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4/26/2016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4/26/2016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4/26/2016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4/26/2016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4/26/2016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4/26/2016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smtClean="0"/>
              <a:t>Click to edit Master title style</a:t>
            </a:r>
            <a:endParaRPr lang="en-US"/>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4/26/2016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smtClean="0"/>
              <a:t>Click to edit Master title style</a:t>
            </a:r>
            <a:endParaRPr lang="en-US"/>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4/26/2016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4/26/2016</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eg"/><Relationship Id="rId13" Type="http://schemas.openxmlformats.org/officeDocument/2006/relationships/image" Target="../media/image11.jpeg"/><Relationship Id="rId3" Type="http://schemas.openxmlformats.org/officeDocument/2006/relationships/image" Target="../media/image2.jpg"/><Relationship Id="rId7" Type="http://schemas.openxmlformats.org/officeDocument/2006/relationships/image" Target="../media/image5.jpeg"/><Relationship Id="rId12" Type="http://schemas.openxmlformats.org/officeDocument/2006/relationships/image" Target="../media/image10.jpeg"/><Relationship Id="rId2" Type="http://schemas.openxmlformats.org/officeDocument/2006/relationships/image" Target="../media/image1.png"/><Relationship Id="rId16" Type="http://schemas.openxmlformats.org/officeDocument/2006/relationships/image" Target="../media/image14.jpeg"/><Relationship Id="rId1" Type="http://schemas.openxmlformats.org/officeDocument/2006/relationships/slideLayout" Target="../slideLayouts/slideLayout1.xml"/><Relationship Id="rId6" Type="http://schemas.microsoft.com/office/2007/relationships/hdphoto" Target="../media/hdphoto1.wdp"/><Relationship Id="rId11" Type="http://schemas.openxmlformats.org/officeDocument/2006/relationships/image" Target="../media/image9.jpeg"/><Relationship Id="rId5" Type="http://schemas.openxmlformats.org/officeDocument/2006/relationships/image" Target="../media/image4.jpeg"/><Relationship Id="rId15" Type="http://schemas.openxmlformats.org/officeDocument/2006/relationships/image" Target="../media/image13.jpeg"/><Relationship Id="rId10" Type="http://schemas.openxmlformats.org/officeDocument/2006/relationships/image" Target="../media/image8.jpeg"/><Relationship Id="rId4" Type="http://schemas.openxmlformats.org/officeDocument/2006/relationships/image" Target="../media/image3.jpg"/><Relationship Id="rId9" Type="http://schemas.openxmlformats.org/officeDocument/2006/relationships/image" Target="../media/image7.jpeg"/><Relationship Id="rId14" Type="http://schemas.openxmlformats.org/officeDocument/2006/relationships/image" Target="../media/image12.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8881553"/>
            <a:ext cx="7772400" cy="132924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Rectangle 3"/>
          <p:cNvSpPr/>
          <p:nvPr/>
        </p:nvSpPr>
        <p:spPr>
          <a:xfrm>
            <a:off x="0" y="9860281"/>
            <a:ext cx="7772400" cy="274320"/>
          </a:xfrm>
          <a:prstGeom prst="rect">
            <a:avLst/>
          </a:prstGeom>
          <a:solidFill>
            <a:srgbClr val="FFC00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p:cNvSpPr/>
          <p:nvPr/>
        </p:nvSpPr>
        <p:spPr>
          <a:xfrm>
            <a:off x="3505200" y="0"/>
            <a:ext cx="4191000" cy="1077218"/>
          </a:xfrm>
          <a:prstGeom prst="rect">
            <a:avLst/>
          </a:prstGeom>
        </p:spPr>
        <p:txBody>
          <a:bodyPr wrap="square">
            <a:spAutoFit/>
          </a:bodyPr>
          <a:lstStyle/>
          <a:p>
            <a:pPr algn="r"/>
            <a:r>
              <a:rPr lang="en-US" sz="1600" b="1" dirty="0" smtClean="0">
                <a:latin typeface="Century Gothic" panose="020B0502020202020204" pitchFamily="34" charset="0"/>
              </a:rPr>
              <a:t>Pam </a:t>
            </a:r>
            <a:r>
              <a:rPr lang="en-US" sz="1600" b="1" dirty="0" smtClean="0">
                <a:latin typeface="Century Gothic" panose="020B0502020202020204" pitchFamily="34" charset="0"/>
              </a:rPr>
              <a:t>Bass</a:t>
            </a:r>
            <a:br>
              <a:rPr lang="en-US" sz="1600" b="1" dirty="0" smtClean="0">
                <a:latin typeface="Century Gothic" panose="020B0502020202020204" pitchFamily="34" charset="0"/>
              </a:rPr>
            </a:br>
            <a:r>
              <a:rPr lang="en-US" sz="1200" dirty="0" smtClean="0">
                <a:latin typeface="Century Gothic" panose="020B0502020202020204" pitchFamily="34" charset="0"/>
              </a:rPr>
              <a:t>Realtor </a:t>
            </a:r>
            <a:endParaRPr lang="en-US" sz="1200" dirty="0">
              <a:latin typeface="Century Gothic" panose="020B0502020202020204" pitchFamily="34" charset="0"/>
            </a:endParaRPr>
          </a:p>
          <a:p>
            <a:pPr algn="r"/>
            <a:r>
              <a:rPr lang="en-US" sz="1200" dirty="0" smtClean="0">
                <a:latin typeface="Century Gothic" panose="020B0502020202020204" pitchFamily="34" charset="0"/>
              </a:rPr>
              <a:t>M 843-259-4926 | O 843-871-2121 </a:t>
            </a:r>
            <a:endParaRPr lang="en-US" sz="1200" dirty="0">
              <a:latin typeface="Century Gothic" panose="020B0502020202020204" pitchFamily="34" charset="0"/>
            </a:endParaRPr>
          </a:p>
          <a:p>
            <a:pPr algn="r"/>
            <a:r>
              <a:rPr lang="en-US" sz="1200" dirty="0">
                <a:latin typeface="Century Gothic" panose="020B0502020202020204" pitchFamily="34" charset="0"/>
              </a:rPr>
              <a:t>www.pambassproperties.com </a:t>
            </a:r>
          </a:p>
          <a:p>
            <a:pPr algn="r"/>
            <a:r>
              <a:rPr lang="en-US" sz="1200" dirty="0">
                <a:latin typeface="Century Gothic" panose="020B0502020202020204" pitchFamily="34" charset="0"/>
              </a:rPr>
              <a:t>pbass@century21properties.com </a:t>
            </a: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734800" y="282952"/>
            <a:ext cx="1828800" cy="1371600"/>
          </a:xfrm>
          <a:prstGeom prst="rect">
            <a:avLst/>
          </a:prstGeom>
        </p:spPr>
      </p:pic>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0" y="1090373"/>
            <a:ext cx="7772400" cy="5188808"/>
          </a:xfrm>
          <a:prstGeom prst="rect">
            <a:avLst/>
          </a:prstGeom>
          <a:ln>
            <a:noFill/>
          </a:ln>
        </p:spPr>
      </p:pic>
      <p:sp>
        <p:nvSpPr>
          <p:cNvPr id="2" name="Rectangle 1"/>
          <p:cNvSpPr/>
          <p:nvPr/>
        </p:nvSpPr>
        <p:spPr>
          <a:xfrm>
            <a:off x="0" y="5371912"/>
            <a:ext cx="7772400" cy="914400"/>
          </a:xfrm>
          <a:prstGeom prst="rect">
            <a:avLst/>
          </a:prstGeom>
          <a:gradFill>
            <a:gsLst>
              <a:gs pos="0">
                <a:schemeClr val="bg1">
                  <a:alpha val="0"/>
                </a:schemeClr>
              </a:gs>
              <a:gs pos="50000">
                <a:schemeClr val="bg1">
                  <a:alpha val="50000"/>
                </a:schemeClr>
              </a:gs>
              <a:gs pos="100000">
                <a:schemeClr val="bg1"/>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Picture 9"/>
          <p:cNvPicPr>
            <a:picLocks noChangeAspect="1"/>
          </p:cNvPicPr>
          <p:nvPr/>
        </p:nvPicPr>
        <p:blipFill>
          <a:blip r:embed="rId5" cstate="print">
            <a:extLst>
              <a:ext uri="{BEBA8EAE-BF5A-486C-A8C5-ECC9F3942E4B}">
                <a14:imgProps xmlns:a14="http://schemas.microsoft.com/office/drawing/2010/main">
                  <a14:imgLayer r:embed="rId6">
                    <a14:imgEffect>
                      <a14:brightnessContrast bright="20000" contrast="-40000"/>
                    </a14:imgEffect>
                  </a14:imgLayer>
                </a14:imgProps>
              </a:ext>
              <a:ext uri="{28A0092B-C50C-407E-A947-70E740481C1C}">
                <a14:useLocalDpi xmlns:a14="http://schemas.microsoft.com/office/drawing/2010/main" val="0"/>
              </a:ext>
            </a:extLst>
          </a:blip>
          <a:stretch>
            <a:fillRect/>
          </a:stretch>
        </p:blipFill>
        <p:spPr>
          <a:xfrm>
            <a:off x="8077200" y="4453128"/>
            <a:ext cx="1678520" cy="1258890"/>
          </a:xfrm>
          <a:prstGeom prst="rect">
            <a:avLst/>
          </a:prstGeom>
          <a:ln>
            <a:solidFill>
              <a:srgbClr val="FFC000"/>
            </a:solidFill>
          </a:ln>
        </p:spPr>
      </p:pic>
      <p:pic>
        <p:nvPicPr>
          <p:cNvPr id="11" name="Picture 10"/>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96144" y="8154586"/>
            <a:ext cx="1099406" cy="733957"/>
          </a:xfrm>
          <a:prstGeom prst="rect">
            <a:avLst/>
          </a:prstGeom>
          <a:ln>
            <a:noFill/>
          </a:ln>
          <a:effectLst>
            <a:outerShdw blurRad="190500" algn="tl" rotWithShape="0">
              <a:srgbClr val="000000">
                <a:alpha val="70000"/>
              </a:srgbClr>
            </a:outerShdw>
          </a:effectLst>
        </p:spPr>
      </p:pic>
      <p:pic>
        <p:nvPicPr>
          <p:cNvPr id="12" name="Picture 11"/>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5680084" y="1807409"/>
            <a:ext cx="1972444" cy="1316792"/>
          </a:xfrm>
          <a:prstGeom prst="rect">
            <a:avLst/>
          </a:prstGeom>
          <a:ln>
            <a:noFill/>
          </a:ln>
          <a:effectLst>
            <a:outerShdw blurRad="292100" dist="139700" dir="2700000" algn="tl" rotWithShape="0">
              <a:srgbClr val="333333">
                <a:alpha val="65000"/>
              </a:srgbClr>
            </a:outerShdw>
          </a:effectLst>
        </p:spPr>
      </p:pic>
      <p:pic>
        <p:nvPicPr>
          <p:cNvPr id="15" name="Picture 14"/>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1388390" y="8154586"/>
            <a:ext cx="1097280" cy="733957"/>
          </a:xfrm>
          <a:prstGeom prst="rect">
            <a:avLst/>
          </a:prstGeom>
          <a:ln>
            <a:noFill/>
          </a:ln>
          <a:effectLst>
            <a:outerShdw blurRad="190500" algn="tl" rotWithShape="0">
              <a:srgbClr val="000000">
                <a:alpha val="70000"/>
              </a:srgbClr>
            </a:outerShdw>
          </a:effectLst>
        </p:spPr>
      </p:pic>
      <p:pic>
        <p:nvPicPr>
          <p:cNvPr id="16" name="Picture 15"/>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2678510" y="8154586"/>
            <a:ext cx="1099406" cy="733957"/>
          </a:xfrm>
          <a:prstGeom prst="rect">
            <a:avLst/>
          </a:prstGeom>
          <a:ln>
            <a:noFill/>
          </a:ln>
          <a:effectLst>
            <a:outerShdw blurRad="190500" algn="tl" rotWithShape="0">
              <a:srgbClr val="000000">
                <a:alpha val="70000"/>
              </a:srgbClr>
            </a:outerShdw>
          </a:effectLst>
        </p:spPr>
      </p:pic>
      <p:pic>
        <p:nvPicPr>
          <p:cNvPr id="17" name="Picture 16"/>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3970756" y="8154586"/>
            <a:ext cx="1099406" cy="733957"/>
          </a:xfrm>
          <a:prstGeom prst="rect">
            <a:avLst/>
          </a:prstGeom>
          <a:ln>
            <a:noFill/>
          </a:ln>
          <a:effectLst>
            <a:outerShdw blurRad="190500" algn="tl" rotWithShape="0">
              <a:srgbClr val="000000">
                <a:alpha val="70000"/>
              </a:srgbClr>
            </a:outerShdw>
          </a:effectLst>
        </p:spPr>
      </p:pic>
      <p:pic>
        <p:nvPicPr>
          <p:cNvPr id="18" name="Picture 17"/>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5263002" y="8154586"/>
            <a:ext cx="1099406" cy="733957"/>
          </a:xfrm>
          <a:prstGeom prst="rect">
            <a:avLst/>
          </a:prstGeom>
          <a:ln>
            <a:noFill/>
          </a:ln>
          <a:effectLst>
            <a:outerShdw blurRad="190500" algn="tl" rotWithShape="0">
              <a:srgbClr val="000000">
                <a:alpha val="70000"/>
              </a:srgbClr>
            </a:outerShdw>
          </a:effectLst>
        </p:spPr>
      </p:pic>
      <p:pic>
        <p:nvPicPr>
          <p:cNvPr id="19" name="Picture 18"/>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6555248" y="8154586"/>
            <a:ext cx="1097280" cy="732538"/>
          </a:xfrm>
          <a:prstGeom prst="rect">
            <a:avLst/>
          </a:prstGeom>
          <a:ln>
            <a:noFill/>
          </a:ln>
          <a:effectLst>
            <a:outerShdw blurRad="190500" algn="tl" rotWithShape="0">
              <a:srgbClr val="000000">
                <a:alpha val="70000"/>
              </a:srgbClr>
            </a:outerShdw>
          </a:effectLst>
        </p:spPr>
      </p:pic>
      <p:sp>
        <p:nvSpPr>
          <p:cNvPr id="3" name="Subtitle 2"/>
          <p:cNvSpPr>
            <a:spLocks noGrp="1"/>
          </p:cNvSpPr>
          <p:nvPr>
            <p:ph type="subTitle" idx="1"/>
          </p:nvPr>
        </p:nvSpPr>
        <p:spPr>
          <a:xfrm>
            <a:off x="0" y="6096000"/>
            <a:ext cx="7772400" cy="1982387"/>
          </a:xfrm>
        </p:spPr>
        <p:txBody>
          <a:bodyPr anchor="ctr">
            <a:noAutofit/>
          </a:bodyPr>
          <a:lstStyle/>
          <a:p>
            <a:r>
              <a:rPr lang="en-US" sz="1050" dirty="0">
                <a:latin typeface="Century Gothic" panose="020B0502020202020204" pitchFamily="34" charset="0"/>
              </a:rPr>
              <a:t>Whether you need more room for a growing family, a home office or hobbies.. or just enjoy having extra space to stretch out-you'll feel right at home in this spacious home. It is the Seneca plan that was built by Centex. The downstairs bedroom and 2nd floor bonus room are the perfect retreats. This home includes a spacious family room, large eat-in kitchen with lots of cabinet space, stainless steel appliances and new granite counter tops, a separate formal dining room, pantry and laundry room. The owner's suite is located upstairs. It features vaulted ceilings, garden tub, separate shower and a gigantic walk-in closet. There are 3 additional bedrooms upstairs and a nice loft with built in bookcases. There is a screened porch off the back of the home that overlooks the pond. There is also an irrigation system. This home is immaculate and move-in-ready. Enjoy spending those warm summer days at the community pool or take kids to the play park. This is a great family neighborhood - close to shopping, schools and restaurants and only a 10 minute drive to the Interstate. Seller just replaced tile flooring in Kitchen and hallway.</a:t>
            </a:r>
            <a:endParaRPr lang="en-US" sz="1050" b="1" i="1" dirty="0">
              <a:latin typeface="Century Gothic" panose="020B0502020202020204" pitchFamily="34" charset="0"/>
            </a:endParaRPr>
          </a:p>
        </p:txBody>
      </p:sp>
      <p:sp>
        <p:nvSpPr>
          <p:cNvPr id="6" name="Rectangle 5"/>
          <p:cNvSpPr/>
          <p:nvPr/>
        </p:nvSpPr>
        <p:spPr>
          <a:xfrm>
            <a:off x="0" y="1066800"/>
            <a:ext cx="7772400" cy="587752"/>
          </a:xfrm>
          <a:prstGeom prst="rect">
            <a:avLst/>
          </a:prstGeom>
          <a:solidFill>
            <a:srgbClr val="FFC000"/>
          </a:solidFill>
          <a:ln>
            <a:solidFill>
              <a:srgbClr val="FFC000"/>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p:nvSpPr>
        <p:spPr>
          <a:xfrm>
            <a:off x="0" y="1191400"/>
            <a:ext cx="7772400" cy="338554"/>
          </a:xfrm>
          <a:prstGeom prst="rect">
            <a:avLst/>
          </a:prstGeom>
        </p:spPr>
        <p:txBody>
          <a:bodyPr wrap="square" anchor="ctr">
            <a:spAutoFit/>
          </a:bodyPr>
          <a:lstStyle/>
          <a:p>
            <a:pPr algn="ctr"/>
            <a:r>
              <a:rPr lang="en-US" sz="1600" b="1" dirty="0">
                <a:solidFill>
                  <a:schemeClr val="bg1"/>
                </a:solidFill>
                <a:effectLst>
                  <a:outerShdw blurRad="38100" dist="38100" dir="2700000" algn="tl">
                    <a:srgbClr val="000000">
                      <a:alpha val="43137"/>
                    </a:srgbClr>
                  </a:outerShdw>
                </a:effectLst>
                <a:latin typeface="Century Gothic" panose="020B0502020202020204" pitchFamily="34" charset="0"/>
              </a:rPr>
              <a:t>151 Decatur </a:t>
            </a:r>
            <a:r>
              <a:rPr lang="en-US" sz="1600" b="1" dirty="0" smtClean="0">
                <a:solidFill>
                  <a:schemeClr val="bg1"/>
                </a:solidFill>
                <a:effectLst>
                  <a:outerShdw blurRad="38100" dist="38100" dir="2700000" algn="tl">
                    <a:srgbClr val="000000">
                      <a:alpha val="43137"/>
                    </a:srgbClr>
                  </a:outerShdw>
                </a:effectLst>
                <a:latin typeface="Century Gothic" panose="020B0502020202020204" pitchFamily="34" charset="0"/>
              </a:rPr>
              <a:t>Drive </a:t>
            </a:r>
            <a:r>
              <a:rPr lang="en-US" sz="1600" b="1" dirty="0">
                <a:solidFill>
                  <a:schemeClr val="bg1"/>
                </a:solidFill>
                <a:effectLst>
                  <a:outerShdw blurRad="38100" dist="38100" dir="2700000" algn="tl">
                    <a:srgbClr val="000000">
                      <a:alpha val="43137"/>
                    </a:srgbClr>
                  </a:outerShdw>
                </a:effectLst>
                <a:latin typeface="Century Gothic" panose="020B0502020202020204" pitchFamily="34" charset="0"/>
              </a:rPr>
              <a:t>| </a:t>
            </a:r>
            <a:r>
              <a:rPr lang="en-US" sz="1600" b="1" dirty="0" smtClean="0">
                <a:solidFill>
                  <a:schemeClr val="bg1"/>
                </a:solidFill>
                <a:effectLst>
                  <a:outerShdw blurRad="38100" dist="38100" dir="2700000" algn="tl">
                    <a:srgbClr val="000000">
                      <a:alpha val="43137"/>
                    </a:srgbClr>
                  </a:outerShdw>
                </a:effectLst>
                <a:latin typeface="Century Gothic" panose="020B0502020202020204" pitchFamily="34" charset="0"/>
              </a:rPr>
              <a:t>Summerville, SC 29483 </a:t>
            </a:r>
            <a:r>
              <a:rPr lang="en-US" sz="1600" b="1" dirty="0">
                <a:solidFill>
                  <a:schemeClr val="bg1"/>
                </a:solidFill>
                <a:effectLst>
                  <a:outerShdw blurRad="38100" dist="38100" dir="2700000" algn="tl">
                    <a:srgbClr val="000000">
                      <a:alpha val="43137"/>
                    </a:srgbClr>
                  </a:outerShdw>
                </a:effectLst>
                <a:latin typeface="Century Gothic" panose="020B0502020202020204" pitchFamily="34" charset="0"/>
              </a:rPr>
              <a:t>| </a:t>
            </a:r>
            <a:r>
              <a:rPr lang="en-US" sz="1600" b="1" dirty="0" smtClean="0">
                <a:solidFill>
                  <a:schemeClr val="bg1"/>
                </a:solidFill>
                <a:effectLst>
                  <a:outerShdw blurRad="38100" dist="38100" dir="2700000" algn="tl">
                    <a:srgbClr val="000000">
                      <a:alpha val="43137"/>
                    </a:srgbClr>
                  </a:outerShdw>
                </a:effectLst>
                <a:latin typeface="Century Gothic" panose="020B0502020202020204" pitchFamily="34" charset="0"/>
              </a:rPr>
              <a:t>MLS# </a:t>
            </a:r>
            <a:r>
              <a:rPr lang="en-US" sz="1600" b="1" dirty="0">
                <a:solidFill>
                  <a:schemeClr val="bg1"/>
                </a:solidFill>
                <a:effectLst>
                  <a:outerShdw blurRad="38100" dist="38100" dir="2700000" algn="tl">
                    <a:srgbClr val="000000">
                      <a:alpha val="43137"/>
                    </a:srgbClr>
                  </a:outerShdw>
                </a:effectLst>
                <a:latin typeface="Century Gothic" panose="020B0502020202020204" pitchFamily="34" charset="0"/>
              </a:rPr>
              <a:t>16004964 | $258,900</a:t>
            </a:r>
            <a:endParaRPr lang="en-US" sz="1600" b="1" dirty="0">
              <a:solidFill>
                <a:schemeClr val="bg1"/>
              </a:solidFill>
              <a:effectLst>
                <a:outerShdw blurRad="38100" dist="38100" dir="2700000" algn="tl">
                  <a:srgbClr val="000000">
                    <a:alpha val="43137"/>
                  </a:srgbClr>
                </a:outerShdw>
              </a:effectLst>
              <a:latin typeface="Century Gothic" panose="020B0502020202020204" pitchFamily="34" charset="0"/>
            </a:endParaRPr>
          </a:p>
        </p:txBody>
      </p:sp>
      <p:pic>
        <p:nvPicPr>
          <p:cNvPr id="1027" name="Picture 3"/>
          <p:cNvPicPr>
            <a:picLocks noChangeAspect="1" noChangeArrowheads="1"/>
          </p:cNvPicPr>
          <p:nvPr/>
        </p:nvPicPr>
        <p:blipFill>
          <a:blip r:embed="rId14">
            <a:extLst>
              <a:ext uri="{28A0092B-C50C-407E-A947-70E740481C1C}">
                <a14:useLocalDpi xmlns:a14="http://schemas.microsoft.com/office/drawing/2010/main" val="0"/>
              </a:ext>
            </a:extLst>
          </a:blip>
          <a:stretch>
            <a:fillRect/>
          </a:stretch>
        </p:blipFill>
        <p:spPr bwMode="auto">
          <a:xfrm>
            <a:off x="97036" y="76200"/>
            <a:ext cx="738742" cy="1037560"/>
          </a:xfrm>
          <a:prstGeom prst="rect">
            <a:avLst/>
          </a:prstGeom>
          <a:noFill/>
          <a:ln w="9525">
            <a:solidFill>
              <a:srgbClr val="FFC000"/>
            </a:solidFill>
            <a:miter lim="800000"/>
            <a:headEnd/>
            <a:tailEnd/>
          </a:ln>
          <a:extLst>
            <a:ext uri="{909E8E84-426E-40DD-AFC4-6F175D3DCCD1}">
              <a14:hiddenFill xmlns:a14="http://schemas.microsoft.com/office/drawing/2010/main">
                <a:solidFill>
                  <a:schemeClr val="accent1"/>
                </a:solidFill>
              </a14:hiddenFill>
            </a:ext>
          </a:extLst>
        </p:spPr>
      </p:pic>
      <p:sp>
        <p:nvSpPr>
          <p:cNvPr id="13" name="Rectangle 12"/>
          <p:cNvSpPr/>
          <p:nvPr/>
        </p:nvSpPr>
        <p:spPr>
          <a:xfrm>
            <a:off x="94836" y="1701225"/>
            <a:ext cx="4934364" cy="584775"/>
          </a:xfrm>
          <a:prstGeom prst="rect">
            <a:avLst/>
          </a:prstGeom>
        </p:spPr>
        <p:txBody>
          <a:bodyPr wrap="none">
            <a:spAutoFit/>
          </a:bodyPr>
          <a:lstStyle/>
          <a:p>
            <a:r>
              <a:rPr lang="en-US" sz="3200" i="1" dirty="0">
                <a:solidFill>
                  <a:srgbClr val="C00000"/>
                </a:solidFill>
                <a:effectLst>
                  <a:outerShdw blurRad="38100" dist="38100" dir="2700000" algn="tl">
                    <a:srgbClr val="000000">
                      <a:alpha val="43137"/>
                    </a:srgbClr>
                  </a:outerShdw>
                </a:effectLst>
                <a:latin typeface="IncognitoMeridies" panose="00000400000000000000" pitchFamily="2" charset="0"/>
              </a:rPr>
              <a:t>Pond </a:t>
            </a:r>
            <a:r>
              <a:rPr lang="en-US" sz="3200" i="1" dirty="0" smtClean="0">
                <a:solidFill>
                  <a:srgbClr val="C00000"/>
                </a:solidFill>
                <a:effectLst>
                  <a:outerShdw blurRad="38100" dist="38100" dir="2700000" algn="tl">
                    <a:srgbClr val="000000">
                      <a:alpha val="43137"/>
                    </a:srgbClr>
                  </a:outerShdw>
                </a:effectLst>
                <a:latin typeface="IncognitoMeridies" panose="00000400000000000000" pitchFamily="2" charset="0"/>
              </a:rPr>
              <a:t>Lot in </a:t>
            </a:r>
            <a:r>
              <a:rPr lang="en-US" sz="3200" i="1" dirty="0" smtClean="0">
                <a:solidFill>
                  <a:srgbClr val="C00000"/>
                </a:solidFill>
                <a:effectLst>
                  <a:outerShdw blurRad="38100" dist="38100" dir="2700000" algn="tl">
                    <a:srgbClr val="000000">
                      <a:alpha val="43137"/>
                    </a:srgbClr>
                  </a:outerShdw>
                </a:effectLst>
                <a:latin typeface="IncognitoMeridies" panose="00000400000000000000" pitchFamily="2" charset="0"/>
              </a:rPr>
              <a:t>Cane Bay Plantation</a:t>
            </a:r>
            <a:endParaRPr lang="en-US" i="1" dirty="0">
              <a:solidFill>
                <a:srgbClr val="C00000"/>
              </a:solidFill>
              <a:effectLst>
                <a:outerShdw blurRad="38100" dist="38100" dir="2700000" algn="tl">
                  <a:srgbClr val="000000">
                    <a:alpha val="43137"/>
                  </a:srgbClr>
                </a:outerShdw>
              </a:effectLst>
              <a:latin typeface="IncognitoMeridies" panose="00000400000000000000" pitchFamily="2" charset="0"/>
            </a:endParaRPr>
          </a:p>
        </p:txBody>
      </p:sp>
      <p:pic>
        <p:nvPicPr>
          <p:cNvPr id="21" name="Picture 20"/>
          <p:cNvPicPr>
            <a:picLocks noChangeAspect="1"/>
          </p:cNvPicPr>
          <p:nvPr/>
        </p:nvPicPr>
        <p:blipFill>
          <a:blip r:embed="rId15" cstate="print">
            <a:extLst>
              <a:ext uri="{28A0092B-C50C-407E-A947-70E740481C1C}">
                <a14:useLocalDpi xmlns:a14="http://schemas.microsoft.com/office/drawing/2010/main" val="0"/>
              </a:ext>
            </a:extLst>
          </a:blip>
          <a:stretch>
            <a:fillRect/>
          </a:stretch>
        </p:blipFill>
        <p:spPr>
          <a:xfrm>
            <a:off x="5680084" y="3225629"/>
            <a:ext cx="1972444" cy="1316791"/>
          </a:xfrm>
          <a:prstGeom prst="rect">
            <a:avLst/>
          </a:prstGeom>
          <a:ln>
            <a:noFill/>
          </a:ln>
          <a:effectLst>
            <a:outerShdw blurRad="292100" dist="139700" dir="2700000" algn="tl" rotWithShape="0">
              <a:srgbClr val="333333">
                <a:alpha val="65000"/>
              </a:srgbClr>
            </a:outerShdw>
          </a:effectLst>
        </p:spPr>
      </p:pic>
      <p:pic>
        <p:nvPicPr>
          <p:cNvPr id="22" name="Picture 21"/>
          <p:cNvPicPr>
            <a:picLocks noChangeAspect="1"/>
          </p:cNvPicPr>
          <p:nvPr/>
        </p:nvPicPr>
        <p:blipFill>
          <a:blip r:embed="rId16" cstate="print">
            <a:extLst>
              <a:ext uri="{28A0092B-C50C-407E-A947-70E740481C1C}">
                <a14:useLocalDpi xmlns:a14="http://schemas.microsoft.com/office/drawing/2010/main" val="0"/>
              </a:ext>
            </a:extLst>
          </a:blip>
          <a:stretch>
            <a:fillRect/>
          </a:stretch>
        </p:blipFill>
        <p:spPr>
          <a:xfrm>
            <a:off x="5680084" y="4643848"/>
            <a:ext cx="1972444" cy="1316791"/>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3084365733"/>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41</TotalTime>
  <Words>238</Words>
  <Application>Microsoft Office PowerPoint</Application>
  <PresentationFormat>Custom</PresentationFormat>
  <Paragraphs>7</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Century Gothic</vt:lpstr>
      <vt:lpstr>IncognitoMeridies</vt:lpstr>
      <vt:lpstr>Office Theme</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9</cp:revision>
  <dcterms:created xsi:type="dcterms:W3CDTF">2006-08-16T00:00:00Z</dcterms:created>
  <dcterms:modified xsi:type="dcterms:W3CDTF">2016-04-26T12:22:37Z</dcterms:modified>
</cp:coreProperties>
</file>