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F01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7/15/2018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g"/><Relationship Id="rId3" Type="http://schemas.microsoft.com/office/2007/relationships/hdphoto" Target="../media/hdphoto1.wdp"/><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g"/><Relationship Id="rId2" Type="http://schemas.openxmlformats.org/officeDocument/2006/relationships/image" Target="../media/image2.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gif"/><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0000"/>
            <a:lum/>
            <a:extLst>
              <a:ext uri="{BEBA8EAE-BF5A-486C-A8C5-ECC9F3942E4B}">
                <a14:imgProps xmlns:a14="http://schemas.microsoft.com/office/drawing/2010/main">
                  <a14:imgLayer r:embed="rId3">
                    <a14:imgEffect>
                      <a14:artisticBlur/>
                    </a14:imgEffect>
                    <a14:imgEffect>
                      <a14:brightnessContrast bright="-10000"/>
                    </a14:imgEffect>
                  </a14:imgLayer>
                </a14:imgProps>
              </a:ext>
            </a:extLst>
          </a:blip>
          <a:srcRect/>
          <a:stretch>
            <a:fillRect t="-2000" b="-2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0160" y="-5081"/>
            <a:ext cx="7752080" cy="845414"/>
          </a:xfrm>
        </p:spPr>
        <p:txBody>
          <a:bodyPr>
            <a:noAutofit/>
          </a:bodyPr>
          <a:lstStyle/>
          <a:p>
            <a:r>
              <a:rPr lang="en-US" sz="3600" b="1" i="1" dirty="0">
                <a:solidFill>
                  <a:srgbClr val="AF0101"/>
                </a:solidFill>
                <a:effectLst>
                  <a:outerShdw blurRad="38100" dist="38100" dir="2700000" algn="tl">
                    <a:srgbClr val="000000">
                      <a:alpha val="43137"/>
                    </a:srgbClr>
                  </a:outerShdw>
                </a:effectLst>
                <a:latin typeface="Goudy Old Style" panose="02020502050305020303" pitchFamily="18" charset="0"/>
              </a:rPr>
              <a:t>Motivated Seller, Bring Us An Offer!</a:t>
            </a:r>
            <a:endParaRPr lang="en-US" sz="3200" b="1" i="1" dirty="0">
              <a:solidFill>
                <a:srgbClr val="AF0101"/>
              </a:solidFill>
              <a:effectLst>
                <a:outerShdw blurRad="38100" dist="38100" dir="2700000" algn="tl">
                  <a:srgbClr val="000000">
                    <a:alpha val="43137"/>
                  </a:srgbClr>
                </a:outerShdw>
              </a:effectLst>
              <a:latin typeface="Goudy Old Style" panose="02020502050305020303" pitchFamily="18" charset="0"/>
            </a:endParaRPr>
          </a:p>
        </p:txBody>
      </p:sp>
      <p:sp>
        <p:nvSpPr>
          <p:cNvPr id="3" name="Subtitle 2"/>
          <p:cNvSpPr>
            <a:spLocks noGrp="1"/>
          </p:cNvSpPr>
          <p:nvPr>
            <p:ph type="subTitle" idx="1"/>
          </p:nvPr>
        </p:nvSpPr>
        <p:spPr>
          <a:xfrm>
            <a:off x="0" y="5182004"/>
            <a:ext cx="7772400" cy="3218456"/>
          </a:xfrm>
        </p:spPr>
        <p:txBody>
          <a:bodyPr anchor="ctr">
            <a:noAutofit/>
          </a:bodyPr>
          <a:lstStyle/>
          <a:p>
            <a:r>
              <a:rPr lang="en-US" sz="1300" b="1" dirty="0">
                <a:solidFill>
                  <a:schemeClr val="bg1"/>
                </a:solidFill>
                <a:latin typeface="Goudy Old Style" panose="02020502050305020303" pitchFamily="18" charset="0"/>
              </a:rPr>
              <a:t>DON'T wait to see this SPACIOUS and LIVABLE 2 bedroom, 2 bath condominium in the prestigious gated community of The Battery @ Park West. This QUAINT neighborhood offers all the amenities of a single family community and more! PRIVATELY tucked off of Grey Marsh Drive you'll find a PRIVATE POOL with outdoor grilling, kids play ground, 2 GARDEN plots for planting fresh veggies and herbs, a garden shed, FITNESS CENTER, clubhouse, FISHING POND and DOG RUN! Directly across from the unit/building is the community OYSTER PAVILION! How FUN! The home itself offers beautiful WOOD floors, CORIAN counter tops, upgraded light fixtures, newer hardware and a Reverse OSMOSIS WATER filter!</a:t>
            </a:r>
          </a:p>
          <a:p>
            <a:endParaRPr lang="en-US" sz="1300" b="1" dirty="0">
              <a:solidFill>
                <a:schemeClr val="bg1"/>
              </a:solidFill>
              <a:latin typeface="Goudy Old Style" panose="02020502050305020303" pitchFamily="18" charset="0"/>
            </a:endParaRPr>
          </a:p>
          <a:p>
            <a:r>
              <a:rPr lang="en-US" sz="1300" b="1" dirty="0">
                <a:solidFill>
                  <a:schemeClr val="bg1"/>
                </a:solidFill>
                <a:latin typeface="Goudy Old Style" panose="02020502050305020303" pitchFamily="18" charset="0"/>
              </a:rPr>
              <a:t>This layout is the larger of the two 2 bedrooms offered in The Battery and the building is equipped with an ELEVATOR! This is a THIRD FLOOR END UNIT, no one above you and a great view from your RELAXING screen porch! In addition to the two bedrooms there is a flex space that can be used for any number of purposes.....formal dining, media, office, exercise area or possible 3rd bedroom space. Fresh new paint and professionally cleaned, this home has been well cared for by ONE owner and is now ready for YOU!</a:t>
            </a:r>
          </a:p>
        </p:txBody>
      </p:sp>
      <p:sp>
        <p:nvSpPr>
          <p:cNvPr id="17" name="Rectangle 16"/>
          <p:cNvSpPr/>
          <p:nvPr/>
        </p:nvSpPr>
        <p:spPr>
          <a:xfrm>
            <a:off x="0" y="9378047"/>
            <a:ext cx="7772400" cy="646331"/>
          </a:xfrm>
          <a:prstGeom prst="rect">
            <a:avLst/>
          </a:prstGeom>
        </p:spPr>
        <p:txBody>
          <a:bodyPr wrap="square">
            <a:spAutoFit/>
          </a:bodyPr>
          <a:lstStyle/>
          <a:p>
            <a:pPr algn="r"/>
            <a:r>
              <a:rPr lang="en-US" sz="1200" b="1" dirty="0">
                <a:solidFill>
                  <a:schemeClr val="tx2">
                    <a:lumMod val="10000"/>
                  </a:schemeClr>
                </a:solidFill>
                <a:latin typeface="Baskerville Old Face" panose="02020602080505020303" pitchFamily="18" charset="0"/>
              </a:rPr>
              <a:t>Shelley Monahan</a:t>
            </a:r>
            <a:br>
              <a:rPr lang="en-US" sz="1200" b="1" dirty="0">
                <a:solidFill>
                  <a:schemeClr val="tx2">
                    <a:lumMod val="10000"/>
                  </a:schemeClr>
                </a:solidFill>
                <a:latin typeface="Baskerville Old Face" panose="02020602080505020303" pitchFamily="18" charset="0"/>
              </a:rPr>
            </a:br>
            <a:r>
              <a:rPr lang="en-US" sz="1200" dirty="0">
                <a:solidFill>
                  <a:schemeClr val="tx2">
                    <a:lumMod val="10000"/>
                  </a:schemeClr>
                </a:solidFill>
                <a:latin typeface="Baskerville Old Face" panose="02020602080505020303" pitchFamily="18" charset="0"/>
              </a:rPr>
              <a:t>(843) 241-0695</a:t>
            </a:r>
          </a:p>
          <a:p>
            <a:pPr algn="r"/>
            <a:r>
              <a:rPr lang="en-US" sz="1200" dirty="0">
                <a:solidFill>
                  <a:schemeClr val="tx2">
                    <a:lumMod val="10000"/>
                  </a:schemeClr>
                </a:solidFill>
                <a:latin typeface="Baskerville Old Face" panose="02020602080505020303" pitchFamily="18" charset="0"/>
              </a:rPr>
              <a:t>shelleymonahan@kw.com</a:t>
            </a:r>
            <a:endParaRPr lang="en-US" sz="1000" dirty="0">
              <a:solidFill>
                <a:schemeClr val="tx2">
                  <a:lumMod val="10000"/>
                </a:schemeClr>
              </a:solidFill>
              <a:latin typeface="Baskerville Old Face" panose="02020602080505020303" pitchFamily="18" charset="0"/>
            </a:endParaRPr>
          </a:p>
        </p:txBody>
      </p:sp>
      <p:pic>
        <p:nvPicPr>
          <p:cNvPr id="26"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3493294" y="9344025"/>
            <a:ext cx="785812" cy="714375"/>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 y="9447297"/>
            <a:ext cx="1828799" cy="507831"/>
          </a:xfrm>
          <a:prstGeom prst="rect">
            <a:avLst/>
          </a:prstGeom>
        </p:spPr>
        <p:txBody>
          <a:bodyPr wrap="square">
            <a:spAutoFit/>
          </a:bodyPr>
          <a:lstStyle/>
          <a:p>
            <a:r>
              <a:rPr lang="en-US" sz="900" dirty="0">
                <a:solidFill>
                  <a:schemeClr val="tx2">
                    <a:lumMod val="10000"/>
                  </a:schemeClr>
                </a:solidFill>
                <a:latin typeface="Baskerville Old Face" panose="02020602080505020303" pitchFamily="18" charset="0"/>
              </a:rPr>
              <a:t>Keller Williams Realty Charleston</a:t>
            </a:r>
          </a:p>
          <a:p>
            <a:r>
              <a:rPr lang="en-US" sz="900" dirty="0">
                <a:solidFill>
                  <a:schemeClr val="tx2">
                    <a:lumMod val="10000"/>
                  </a:schemeClr>
                </a:solidFill>
                <a:latin typeface="Baskerville Old Face" panose="02020602080505020303" pitchFamily="18" charset="0"/>
              </a:rPr>
              <a:t>496 </a:t>
            </a:r>
            <a:r>
              <a:rPr lang="en-US" sz="900" dirty="0" err="1">
                <a:solidFill>
                  <a:schemeClr val="tx2">
                    <a:lumMod val="10000"/>
                  </a:schemeClr>
                </a:solidFill>
                <a:latin typeface="Baskerville Old Face" panose="02020602080505020303" pitchFamily="18" charset="0"/>
              </a:rPr>
              <a:t>Bramson</a:t>
            </a:r>
            <a:r>
              <a:rPr lang="en-US" sz="900" dirty="0">
                <a:solidFill>
                  <a:schemeClr val="tx2">
                    <a:lumMod val="10000"/>
                  </a:schemeClr>
                </a:solidFill>
                <a:latin typeface="Baskerville Old Face" panose="02020602080505020303" pitchFamily="18" charset="0"/>
              </a:rPr>
              <a:t> Ct Ste 200</a:t>
            </a:r>
          </a:p>
          <a:p>
            <a:r>
              <a:rPr lang="en-US" sz="900" dirty="0">
                <a:solidFill>
                  <a:schemeClr val="tx2">
                    <a:lumMod val="10000"/>
                  </a:schemeClr>
                </a:solidFill>
                <a:latin typeface="Baskerville Old Face" panose="02020602080505020303" pitchFamily="18" charset="0"/>
              </a:rPr>
              <a:t>Mt. Pleasant, SC 29464</a:t>
            </a:r>
          </a:p>
        </p:txBody>
      </p:sp>
      <p:grpSp>
        <p:nvGrpSpPr>
          <p:cNvPr id="7" name="Group 6">
            <a:extLst>
              <a:ext uri="{FF2B5EF4-FFF2-40B4-BE49-F238E27FC236}">
                <a16:creationId xmlns:a16="http://schemas.microsoft.com/office/drawing/2014/main" id="{5F0CD5EE-73D1-486D-B130-1D3C91AA9029}"/>
              </a:ext>
            </a:extLst>
          </p:cNvPr>
          <p:cNvGrpSpPr/>
          <p:nvPr/>
        </p:nvGrpSpPr>
        <p:grpSpPr>
          <a:xfrm>
            <a:off x="173351" y="4354322"/>
            <a:ext cx="7425698" cy="711305"/>
            <a:chOff x="146916" y="4354322"/>
            <a:chExt cx="7425698" cy="711305"/>
          </a:xfrm>
        </p:grpSpPr>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328484" y="4354322"/>
              <a:ext cx="948406" cy="711305"/>
            </a:xfrm>
            <a:prstGeom prst="rect">
              <a:avLst/>
            </a:prstGeom>
            <a:ln>
              <a:noFill/>
            </a:ln>
            <a:effectLst>
              <a:outerShdw blurRad="63500" sx="102000" sy="102000" algn="ctr" rotWithShape="0">
                <a:prstClr val="black">
                  <a:alpha val="40000"/>
                </a:prstClr>
              </a:outerShdw>
            </a:effectLst>
          </p:spPr>
        </p:pic>
        <p:pic>
          <p:nvPicPr>
            <p:cNvPr id="13" name="Picture 1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624208" y="4354322"/>
              <a:ext cx="948406" cy="711305"/>
            </a:xfrm>
            <a:prstGeom prst="rect">
              <a:avLst/>
            </a:prstGeom>
            <a:ln>
              <a:no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46916" y="4354817"/>
              <a:ext cx="947746" cy="710810"/>
            </a:xfrm>
            <a:prstGeom prst="rect">
              <a:avLst/>
            </a:prstGeom>
            <a:ln>
              <a:noFill/>
            </a:ln>
            <a:effectLst>
              <a:outerShdw blurRad="63500" sx="102000" sy="102000" algn="ctr" rotWithShape="0">
                <a:prstClr val="black">
                  <a:alpha val="40000"/>
                </a:prstClr>
              </a:outerShdw>
            </a:effectLst>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441978" y="4354322"/>
              <a:ext cx="948406" cy="711305"/>
            </a:xfrm>
            <a:prstGeom prst="rect">
              <a:avLst/>
            </a:prstGeom>
            <a:ln>
              <a:noFill/>
            </a:ln>
            <a:effectLst>
              <a:outerShdw blurRad="63500" sx="102000" sy="102000" algn="ctr" rotWithShape="0">
                <a:prstClr val="black">
                  <a:alpha val="40000"/>
                </a:prstClr>
              </a:outerShdw>
            </a:effectLst>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737700" y="4354817"/>
              <a:ext cx="947746" cy="710810"/>
            </a:xfrm>
            <a:prstGeom prst="rect">
              <a:avLst/>
            </a:prstGeom>
            <a:ln>
              <a:noFill/>
            </a:ln>
            <a:effectLst>
              <a:outerShdw blurRad="63500" sx="102000" sy="102000" algn="ctr" rotWithShape="0">
                <a:prstClr val="black">
                  <a:alpha val="40000"/>
                </a:prstClr>
              </a:outerShdw>
            </a:effectLst>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032762" y="4354322"/>
              <a:ext cx="948406" cy="711305"/>
            </a:xfrm>
            <a:prstGeom prst="rect">
              <a:avLst/>
            </a:prstGeom>
            <a:ln>
              <a:noFill/>
            </a:ln>
            <a:effectLst>
              <a:outerShdw blurRad="63500" sx="102000" sy="102000" algn="ctr" rotWithShape="0">
                <a:prstClr val="black">
                  <a:alpha val="40000"/>
                </a:prstClr>
              </a:outerShdw>
            </a:effectLst>
          </p:spPr>
        </p:pic>
      </p:grpSp>
      <p:grpSp>
        <p:nvGrpSpPr>
          <p:cNvPr id="8" name="Group 7">
            <a:extLst>
              <a:ext uri="{FF2B5EF4-FFF2-40B4-BE49-F238E27FC236}">
                <a16:creationId xmlns:a16="http://schemas.microsoft.com/office/drawing/2014/main" id="{164C3920-65A6-4603-89B0-17A524B2AC02}"/>
              </a:ext>
            </a:extLst>
          </p:cNvPr>
          <p:cNvGrpSpPr/>
          <p:nvPr/>
        </p:nvGrpSpPr>
        <p:grpSpPr>
          <a:xfrm>
            <a:off x="173351" y="8516342"/>
            <a:ext cx="7425698" cy="711305"/>
            <a:chOff x="146916" y="8516342"/>
            <a:chExt cx="7425698" cy="711305"/>
          </a:xfrm>
        </p:grpSpPr>
        <p:pic>
          <p:nvPicPr>
            <p:cNvPr id="15" name="Picture 1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738360" y="8516837"/>
              <a:ext cx="947746" cy="710810"/>
            </a:xfrm>
            <a:prstGeom prst="rect">
              <a:avLst/>
            </a:prstGeom>
            <a:ln>
              <a:no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329144" y="8516342"/>
              <a:ext cx="948406" cy="711305"/>
            </a:xfrm>
            <a:prstGeom prst="rect">
              <a:avLst/>
            </a:prstGeom>
            <a:ln>
              <a:noFill/>
            </a:ln>
            <a:effectLst>
              <a:outerShdw blurRad="63500" sx="102000" sy="102000" algn="ctr" rotWithShape="0">
                <a:prstClr val="black">
                  <a:alpha val="40000"/>
                </a:prstClr>
              </a:outerShdw>
            </a:effectLst>
          </p:spPr>
        </p:pic>
        <p:pic>
          <p:nvPicPr>
            <p:cNvPr id="21" name="Picture 20"/>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442638" y="8516342"/>
              <a:ext cx="948406" cy="711305"/>
            </a:xfrm>
            <a:prstGeom prst="rect">
              <a:avLst/>
            </a:prstGeom>
            <a:ln>
              <a:no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033422" y="8516342"/>
              <a:ext cx="948406" cy="711305"/>
            </a:xfrm>
            <a:prstGeom prst="rect">
              <a:avLst/>
            </a:prstGeom>
            <a:ln>
              <a:no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624868" y="8516837"/>
              <a:ext cx="947746" cy="710810"/>
            </a:xfrm>
            <a:prstGeom prst="rect">
              <a:avLst/>
            </a:prstGeom>
            <a:ln>
              <a:noFill/>
            </a:ln>
            <a:effectLst>
              <a:outerShdw blurRad="63500" sx="102000" sy="102000" algn="ctr" rotWithShape="0">
                <a:prstClr val="black">
                  <a:alpha val="40000"/>
                </a:prstClr>
              </a:outerShdw>
            </a:effectLst>
          </p:spPr>
        </p:pic>
        <p:pic>
          <p:nvPicPr>
            <p:cNvPr id="24" name="Picture 23"/>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46916" y="8516342"/>
              <a:ext cx="948406" cy="711305"/>
            </a:xfrm>
            <a:prstGeom prst="rect">
              <a:avLst/>
            </a:prstGeom>
            <a:ln>
              <a:noFill/>
            </a:ln>
            <a:effectLst>
              <a:outerShdw blurRad="63500" sx="102000" sy="102000" algn="ctr" rotWithShape="0">
                <a:prstClr val="black">
                  <a:alpha val="40000"/>
                </a:prstClr>
              </a:outerShdw>
            </a:effectLst>
          </p:spPr>
        </p:pic>
      </p:grpSp>
      <p:sp>
        <p:nvSpPr>
          <p:cNvPr id="16" name="Rectangle 15"/>
          <p:cNvSpPr/>
          <p:nvPr/>
        </p:nvSpPr>
        <p:spPr>
          <a:xfrm>
            <a:off x="1" y="3438221"/>
            <a:ext cx="7772400" cy="800219"/>
          </a:xfrm>
          <a:prstGeom prst="rect">
            <a:avLst/>
          </a:prstGeom>
          <a:noFill/>
        </p:spPr>
        <p:txBody>
          <a:bodyPr wrap="square" anchor="b">
            <a:spAutoFit/>
          </a:bodyPr>
          <a:lstStyle/>
          <a:p>
            <a:pPr algn="ctr"/>
            <a:r>
              <a:rPr lang="en-US" sz="2800" b="1" dirty="0">
                <a:effectLst>
                  <a:outerShdw blurRad="38100" dist="38100" dir="2700000" algn="tl">
                    <a:srgbClr val="000000">
                      <a:alpha val="43137"/>
                    </a:srgbClr>
                  </a:outerShdw>
                </a:effectLst>
                <a:latin typeface="Goudy Old Style" panose="02020502050305020303" pitchFamily="18" charset="0"/>
              </a:rPr>
              <a:t>1523 Basildon Road</a:t>
            </a:r>
          </a:p>
          <a:p>
            <a:pPr algn="ctr"/>
            <a:r>
              <a:rPr lang="en-US" sz="1800" dirty="0">
                <a:effectLst>
                  <a:outerShdw blurRad="38100" dist="38100" dir="2700000" algn="tl">
                    <a:srgbClr val="000000">
                      <a:alpha val="43137"/>
                    </a:srgbClr>
                  </a:outerShdw>
                </a:effectLst>
                <a:latin typeface="Goudy Old Style" panose="02020502050305020303" pitchFamily="18" charset="0"/>
              </a:rPr>
              <a:t>The Battery @ Park West | Mount Pleasant | MLS# 18009406 | $235,000</a:t>
            </a:r>
          </a:p>
        </p:txBody>
      </p:sp>
      <p:grpSp>
        <p:nvGrpSpPr>
          <p:cNvPr id="6" name="Group 5">
            <a:extLst>
              <a:ext uri="{FF2B5EF4-FFF2-40B4-BE49-F238E27FC236}">
                <a16:creationId xmlns:a16="http://schemas.microsoft.com/office/drawing/2014/main" id="{1B945B89-ACCE-4C5B-BA29-F02FFE85594F}"/>
              </a:ext>
            </a:extLst>
          </p:cNvPr>
          <p:cNvGrpSpPr/>
          <p:nvPr/>
        </p:nvGrpSpPr>
        <p:grpSpPr>
          <a:xfrm>
            <a:off x="313588" y="956710"/>
            <a:ext cx="7145224" cy="2365134"/>
            <a:chOff x="275488" y="956710"/>
            <a:chExt cx="7145224" cy="2365134"/>
          </a:xfrm>
        </p:grpSpPr>
        <p:pic>
          <p:nvPicPr>
            <p:cNvPr id="5" name="Picture 4"/>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275488" y="956710"/>
              <a:ext cx="3153512" cy="2365134"/>
            </a:xfrm>
            <a:prstGeom prst="rect">
              <a:avLst/>
            </a:prstGeom>
            <a:ln>
              <a:solidFill>
                <a:schemeClr val="tx1"/>
              </a:solidFill>
            </a:ln>
            <a:effectLst>
              <a:outerShdw blurRad="63500" sx="102000" sy="102000" algn="ctr" rotWithShape="0">
                <a:prstClr val="black">
                  <a:alpha val="40000"/>
                </a:prstClr>
              </a:outerShdw>
            </a:effectLst>
          </p:spPr>
        </p:pic>
        <p:pic>
          <p:nvPicPr>
            <p:cNvPr id="28" name="Picture 27">
              <a:extLst>
                <a:ext uri="{FF2B5EF4-FFF2-40B4-BE49-F238E27FC236}">
                  <a16:creationId xmlns:a16="http://schemas.microsoft.com/office/drawing/2014/main" id="{B727B98B-7676-4F52-B530-72FEFD98EB9D}"/>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4267200" y="956710"/>
              <a:ext cx="3153512" cy="2365134"/>
            </a:xfrm>
            <a:prstGeom prst="rect">
              <a:avLst/>
            </a:prstGeom>
            <a:ln>
              <a:solidFill>
                <a:schemeClr val="tx1"/>
              </a:solidFill>
            </a:ln>
            <a:effectLst>
              <a:outerShdw blurRad="63500" sx="102000" sy="102000" algn="ctr" rotWithShape="0">
                <a:prstClr val="black">
                  <a:alpha val="40000"/>
                </a:prstClr>
              </a:outerShdw>
            </a:effectLst>
          </p:spPr>
        </p:pic>
      </p:grpSp>
    </p:spTree>
    <p:extLst>
      <p:ext uri="{BB962C8B-B14F-4D97-AF65-F5344CB8AC3E}">
        <p14:creationId xmlns:p14="http://schemas.microsoft.com/office/powerpoint/2010/main" val="16495092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126</TotalTime>
  <Words>275</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Baskerville Old Face</vt:lpstr>
      <vt:lpstr>Calibri</vt:lpstr>
      <vt:lpstr>Goudy Old Style</vt:lpstr>
      <vt:lpstr>Office Theme</vt:lpstr>
      <vt:lpstr>Motivated Seller, Bring Us An Offer!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Purchase in Mt. Pleasant for under $200K</dc:title>
  <dc:creator>CVH360</dc:creator>
  <cp:lastModifiedBy>A. Thomas Price</cp:lastModifiedBy>
  <cp:revision>27</cp:revision>
  <dcterms:created xsi:type="dcterms:W3CDTF">2006-08-16T00:00:00Z</dcterms:created>
  <dcterms:modified xsi:type="dcterms:W3CDTF">2018-07-15T17:09:50Z</dcterms:modified>
</cp:coreProperties>
</file>