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10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27964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5470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085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1227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C6AF-6256-4E43-89CE-6E7BC340A4F7}"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1764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AC6AF-6256-4E43-89CE-6E7BC340A4F7}"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2930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AC6AF-6256-4E43-89CE-6E7BC340A4F7}"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04750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BAC6AF-6256-4E43-89CE-6E7BC340A4F7}"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626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C6AF-6256-4E43-89CE-6E7BC340A4F7}"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28063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71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40816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8BAC6AF-6256-4E43-89CE-6E7BC340A4F7}" type="datetimeFigureOut">
              <a:rPr lang="en-US" smtClean="0"/>
              <a:t>7/11/2017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D2530C-C56C-4F7B-A780-7164C4727BA4}" type="slidenum">
              <a:rPr lang="en-US" smtClean="0"/>
              <a:t>‹#›</a:t>
            </a:fld>
            <a:endParaRPr lang="en-US"/>
          </a:p>
        </p:txBody>
      </p:sp>
    </p:spTree>
    <p:extLst>
      <p:ext uri="{BB962C8B-B14F-4D97-AF65-F5344CB8AC3E}">
        <p14:creationId xmlns:p14="http://schemas.microsoft.com/office/powerpoint/2010/main" val="1493201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350" y="-3175"/>
            <a:ext cx="935038" cy="10063163"/>
          </a:xfrm>
          <a:prstGeom prst="rect">
            <a:avLst/>
          </a:prstGeom>
          <a:solidFill>
            <a:srgbClr val="0070C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 name="Group 3"/>
          <p:cNvGrpSpPr>
            <a:grpSpLocks/>
          </p:cNvGrpSpPr>
          <p:nvPr/>
        </p:nvGrpSpPr>
        <p:grpSpPr bwMode="auto">
          <a:xfrm>
            <a:off x="109538" y="12700"/>
            <a:ext cx="793750" cy="9790113"/>
            <a:chOff x="106705265" y="105236682"/>
            <a:chExt cx="794211" cy="9789493"/>
          </a:xfrm>
        </p:grpSpPr>
        <p:sp>
          <p:nvSpPr>
            <p:cNvPr id="6" name="Rectangle 4"/>
            <p:cNvSpPr>
              <a:spLocks noChangeArrowheads="1"/>
            </p:cNvSpPr>
            <p:nvPr/>
          </p:nvSpPr>
          <p:spPr bwMode="auto">
            <a:xfrm>
              <a:off x="106901510" y="105382805"/>
              <a:ext cx="384341" cy="9518073"/>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 name="Group 5"/>
            <p:cNvGrpSpPr>
              <a:grpSpLocks/>
            </p:cNvGrpSpPr>
            <p:nvPr/>
          </p:nvGrpSpPr>
          <p:grpSpPr bwMode="auto">
            <a:xfrm>
              <a:off x="106705265" y="105236682"/>
              <a:ext cx="794211" cy="1671073"/>
              <a:chOff x="106705265" y="105236682"/>
              <a:chExt cx="794211" cy="1671073"/>
            </a:xfrm>
          </p:grpSpPr>
          <p:pic>
            <p:nvPicPr>
              <p:cNvPr id="1030" name="Picture 6"/>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preferRelativeResize="0">
                <a:picLocks noChangeArrowheads="1"/>
              </p:cNvPicPr>
              <p:nvPr/>
            </p:nvPicPr>
            <p:blipFill>
              <a:blip r:embed="rId2">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8" name="Group 8"/>
            <p:cNvGrpSpPr>
              <a:grpSpLocks/>
            </p:cNvGrpSpPr>
            <p:nvPr/>
          </p:nvGrpSpPr>
          <p:grpSpPr bwMode="auto">
            <a:xfrm>
              <a:off x="106705265" y="106860366"/>
              <a:ext cx="794211" cy="1671073"/>
              <a:chOff x="106705265" y="106873077"/>
              <a:chExt cx="794211" cy="1671073"/>
            </a:xfrm>
          </p:grpSpPr>
          <p:pic>
            <p:nvPicPr>
              <p:cNvPr id="1033" name="Picture 9"/>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preferRelativeResize="0">
                <a:picLocks noChangeArrowheads="1"/>
              </p:cNvPicPr>
              <p:nvPr/>
            </p:nvPicPr>
            <p:blipFill>
              <a:blip r:embed="rId2">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9" name="Group 11"/>
            <p:cNvGrpSpPr>
              <a:grpSpLocks/>
            </p:cNvGrpSpPr>
            <p:nvPr/>
          </p:nvGrpSpPr>
          <p:grpSpPr bwMode="auto">
            <a:xfrm>
              <a:off x="106705265" y="108484050"/>
              <a:ext cx="794211" cy="1671073"/>
              <a:chOff x="106705265" y="105236682"/>
              <a:chExt cx="794211" cy="1671073"/>
            </a:xfrm>
          </p:grpSpPr>
          <p:pic>
            <p:nvPicPr>
              <p:cNvPr id="1036" name="Picture 1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p:cNvPicPr preferRelativeResize="0">
                <a:picLocks noChangeArrowheads="1"/>
              </p:cNvPicPr>
              <p:nvPr/>
            </p:nvPicPr>
            <p:blipFill>
              <a:blip r:embed="rId2">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0" name="Group 14"/>
            <p:cNvGrpSpPr>
              <a:grpSpLocks/>
            </p:cNvGrpSpPr>
            <p:nvPr/>
          </p:nvGrpSpPr>
          <p:grpSpPr bwMode="auto">
            <a:xfrm>
              <a:off x="106705265" y="110107734"/>
              <a:ext cx="794211" cy="1671073"/>
              <a:chOff x="106705265" y="106873077"/>
              <a:chExt cx="794211" cy="1671073"/>
            </a:xfrm>
          </p:grpSpPr>
          <p:pic>
            <p:nvPicPr>
              <p:cNvPr id="1039" name="Picture 1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p:cNvPicPr preferRelativeResize="0">
                <a:picLocks noChangeArrowheads="1"/>
              </p:cNvPicPr>
              <p:nvPr/>
            </p:nvPicPr>
            <p:blipFill>
              <a:blip r:embed="rId2">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1" name="Group 17"/>
            <p:cNvGrpSpPr>
              <a:grpSpLocks/>
            </p:cNvGrpSpPr>
            <p:nvPr/>
          </p:nvGrpSpPr>
          <p:grpSpPr bwMode="auto">
            <a:xfrm>
              <a:off x="106705265" y="111731418"/>
              <a:ext cx="794211" cy="1671073"/>
              <a:chOff x="106705265" y="105236682"/>
              <a:chExt cx="794211" cy="1671073"/>
            </a:xfrm>
          </p:grpSpPr>
          <p:pic>
            <p:nvPicPr>
              <p:cNvPr id="1042" name="Picture 18"/>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p:cNvPicPr preferRelativeResize="0">
                <a:picLocks noChangeArrowheads="1"/>
              </p:cNvPicPr>
              <p:nvPr/>
            </p:nvPicPr>
            <p:blipFill>
              <a:blip r:embed="rId2">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2" name="Group 20"/>
            <p:cNvGrpSpPr>
              <a:grpSpLocks/>
            </p:cNvGrpSpPr>
            <p:nvPr/>
          </p:nvGrpSpPr>
          <p:grpSpPr bwMode="auto">
            <a:xfrm>
              <a:off x="106705265" y="113355102"/>
              <a:ext cx="794211" cy="1671073"/>
              <a:chOff x="106705265" y="106873077"/>
              <a:chExt cx="794211" cy="1671073"/>
            </a:xfrm>
          </p:grpSpPr>
          <p:pic>
            <p:nvPicPr>
              <p:cNvPr id="1045" name="Picture 2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6" name="Picture 22"/>
              <p:cNvPicPr preferRelativeResize="0">
                <a:picLocks noChangeArrowheads="1"/>
              </p:cNvPicPr>
              <p:nvPr/>
            </p:nvPicPr>
            <p:blipFill>
              <a:blip r:embed="rId2">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solidFill>
                <a:srgbClr val="007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sp>
        <p:nvSpPr>
          <p:cNvPr id="13" name="Text Box 23"/>
          <p:cNvSpPr txBox="1">
            <a:spLocks noChangeArrowheads="1" noChangeShapeType="1"/>
          </p:cNvSpPr>
          <p:nvPr/>
        </p:nvSpPr>
        <p:spPr bwMode="auto">
          <a:xfrm>
            <a:off x="1175069" y="147638"/>
            <a:ext cx="6140130" cy="690727"/>
          </a:xfrm>
          <a:prstGeom prst="rect">
            <a:avLst/>
          </a:prstGeom>
          <a:noFill/>
          <a:ln w="9525" algn="in">
            <a:solidFill>
              <a:schemeClr val="bg1">
                <a:lumMod val="95000"/>
              </a:schemeClr>
            </a:solidFill>
            <a:miter lim="800000"/>
            <a:headEnd/>
            <a:tailEnd/>
          </a:ln>
          <a:effectLst/>
        </p:spPr>
        <p:txBody>
          <a:bodyPr vert="horz" wrap="square" lIns="36195" tIns="36195" rIns="36195" bIns="36195"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rgbClr val="000000"/>
                </a:solidFill>
                <a:latin typeface="Copperplate Gothic Light" panose="020E0507020206020404" pitchFamily="34" charset="0"/>
              </a:rPr>
              <a:t>1523 Fort Johnson Road</a:t>
            </a:r>
          </a:p>
          <a:p>
            <a:pPr lvl="0" algn="ctr" defTabSz="914400" eaLnBrk="0" fontAlgn="base" hangingPunct="0">
              <a:spcBef>
                <a:spcPct val="0"/>
              </a:spcBef>
              <a:spcAft>
                <a:spcPct val="0"/>
              </a:spcAft>
            </a:pPr>
            <a:r>
              <a:rPr lang="en-US" altLang="en-US" sz="2000" dirty="0">
                <a:solidFill>
                  <a:srgbClr val="000000"/>
                </a:solidFill>
                <a:latin typeface="Garamond" panose="02020404030301010803" pitchFamily="18" charset="0"/>
              </a:rPr>
              <a:t>Charleston ~ MLS# 17015855 ~ $329,500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4"/>
          <p:cNvSpPr txBox="1">
            <a:spLocks noChangeArrowheads="1"/>
          </p:cNvSpPr>
          <p:nvPr/>
        </p:nvSpPr>
        <p:spPr bwMode="auto">
          <a:xfrm>
            <a:off x="1175067" y="974063"/>
            <a:ext cx="6140131" cy="474565"/>
          </a:xfrm>
          <a:prstGeom prst="rect">
            <a:avLst/>
          </a:prstGeom>
          <a:noFill/>
          <a:ln w="3175" algn="ctr">
            <a:noFill/>
            <a:miter lim="800000"/>
            <a:headEnd/>
            <a:tailEnd/>
          </a:ln>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ts val="600"/>
              </a:spcAft>
            </a:pPr>
            <a:r>
              <a:rPr lang="en-US" altLang="en-US" sz="2800" i="1" dirty="0">
                <a:solidFill>
                  <a:srgbClr val="3F3F3F"/>
                </a:solidFill>
                <a:latin typeface="Garamond" panose="02020404030301010803" pitchFamily="18" charset="0"/>
              </a:rPr>
              <a:t>This One Won't Last Long…</a:t>
            </a:r>
            <a:endParaRPr kumimoji="0" lang="en-US" altLang="en-US" sz="1400" i="1" u="none" strike="noStrike" cap="none" normalizeH="0" baseline="0" dirty="0">
              <a:ln>
                <a:noFill/>
              </a:ln>
              <a:solidFill>
                <a:schemeClr val="tx1"/>
              </a:solidFill>
              <a:effectLst/>
              <a:latin typeface="Arial" panose="020B0604020202020204" pitchFamily="34" charset="0"/>
            </a:endParaRPr>
          </a:p>
        </p:txBody>
      </p:sp>
      <p:sp>
        <p:nvSpPr>
          <p:cNvPr id="15" name="Text Box 25"/>
          <p:cNvSpPr txBox="1">
            <a:spLocks noChangeArrowheads="1" noChangeShapeType="1"/>
          </p:cNvSpPr>
          <p:nvPr/>
        </p:nvSpPr>
        <p:spPr bwMode="auto">
          <a:xfrm>
            <a:off x="4715828" y="10056018"/>
            <a:ext cx="42052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opperplate Gothic Bold" panose="020E0705020206020404" pitchFamily="34" charset="0"/>
              </a:rPr>
              <a:t>Coldwell Banker RESIDENTIAL BROKERAGE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26"/>
          <p:cNvSpPr txBox="1">
            <a:spLocks noChangeArrowheads="1" noChangeShapeType="1"/>
          </p:cNvSpPr>
          <p:nvPr/>
        </p:nvSpPr>
        <p:spPr bwMode="auto">
          <a:xfrm>
            <a:off x="2553516" y="8748713"/>
            <a:ext cx="26590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rPr>
              <a:t>Leah M. Rust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Garamond" panose="020204040303010108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843-709-9211 Mobile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843-856-8800 Office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leahmrust@gmail.com</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17" name="Text Box 27"/>
          <p:cNvSpPr txBox="1">
            <a:spLocks noChangeArrowheads="1"/>
          </p:cNvSpPr>
          <p:nvPr/>
        </p:nvSpPr>
        <p:spPr bwMode="auto">
          <a:xfrm>
            <a:off x="5486398" y="3033102"/>
            <a:ext cx="1828801" cy="2644502"/>
          </a:xfrm>
          <a:prstGeom prst="rect">
            <a:avLst/>
          </a:prstGeom>
          <a:solidFill>
            <a:srgbClr val="FFFFFF"/>
          </a:solidFill>
          <a:ln w="3175"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3 Bed / 2 Bath</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1,430 </a:t>
            </a:r>
            <a:r>
              <a:rPr kumimoji="0" lang="en-US" altLang="en-US" i="0" u="none" strike="noStrike" cap="none" normalizeH="0" baseline="0" dirty="0" err="1">
                <a:ln>
                  <a:noFill/>
                </a:ln>
                <a:solidFill>
                  <a:srgbClr val="000000"/>
                </a:solidFill>
                <a:effectLst/>
                <a:latin typeface="Garamond" panose="02020404030301010803" pitchFamily="18" charset="0"/>
              </a:rPr>
              <a:t>Sq</a:t>
            </a:r>
            <a:r>
              <a:rPr kumimoji="0" lang="en-US" altLang="en-US" i="0" u="none" strike="noStrike" cap="none" normalizeH="0" baseline="0" dirty="0">
                <a:ln>
                  <a:noFill/>
                </a:ln>
                <a:solidFill>
                  <a:srgbClr val="000000"/>
                </a:solidFill>
                <a:effectLst/>
                <a:latin typeface="Garamond" panose="02020404030301010803" pitchFamily="18" charset="0"/>
              </a:rPr>
              <a:t> Ft</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Renovated</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Upgraded Kitchen</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Hardwood Floors</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Screened Porch</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In-Ground Pool</a:t>
            </a:r>
          </a:p>
        </p:txBody>
      </p:sp>
      <p:pic>
        <p:nvPicPr>
          <p:cNvPr id="1054" name="Picture 30" descr="Leah Rust  croppe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9" y="8828659"/>
            <a:ext cx="775224" cy="1018033"/>
          </a:xfrm>
          <a:prstGeom prst="rect">
            <a:avLst/>
          </a:prstGeom>
          <a:noFill/>
          <a:ln w="9525" algn="in">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5" name="Picture 3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5068" y="1584325"/>
            <a:ext cx="3984465" cy="263435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75068" y="4464315"/>
            <a:ext cx="1828800" cy="121329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descr="New CB logo 20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86399" y="8828659"/>
            <a:ext cx="1828800" cy="101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75068" y="5923239"/>
            <a:ext cx="1828800" cy="121497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9" name="Picture 3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30733" y="5923239"/>
            <a:ext cx="1828800" cy="121497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0" name="Picture 3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86399" y="1584325"/>
            <a:ext cx="1828800" cy="1211611"/>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4" name="Picture 40"/>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5486399" y="5917315"/>
            <a:ext cx="1828800" cy="1220896"/>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3" name="Picture 3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330733" y="4464315"/>
            <a:ext cx="1828800" cy="1213289"/>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19"/>
          <p:cNvSpPr/>
          <p:nvPr/>
        </p:nvSpPr>
        <p:spPr>
          <a:xfrm>
            <a:off x="1137519" y="7195251"/>
            <a:ext cx="6177680" cy="1446550"/>
          </a:xfrm>
          <a:prstGeom prst="rect">
            <a:avLst/>
          </a:prstGeom>
        </p:spPr>
        <p:txBody>
          <a:bodyPr wrap="square">
            <a:spAutoFit/>
          </a:bodyPr>
          <a:lstStyle/>
          <a:p>
            <a:pPr algn="ctr"/>
            <a:r>
              <a:rPr lang="en-US" sz="1100" dirty="0">
                <a:latin typeface="Garamond" panose="02020404030301010803" pitchFamily="18" charset="0"/>
              </a:rPr>
              <a:t>IN GROUND POOL WITH PRIVATE BACKYARD!!!! HOT, HOT PRICE POINT ON JAMES ISLAND, MAKE AN APPOINTMENT NOW!! This 3BR/ 2BA Ranch style home was renovated inside when buyers purchased the home. As you enter, you walk into a spacious living room that offers hardwood floors and plenty of natural light. The kitchen boasts white cabinets, upgraded counter-tops and stainless appliances. The inside also offers an oversized laundry room that offers plenty of extra storage along with Custom Hunter Douglas wood blinds, ceiling fans in each bedroom and living room and oiled bronzed hardware. As you walk outside you enter your own private oasis, oversized screened porch, in ground swimming pool and a custom built privacy fence. Circular driveway makes for easy access and parking.</a:t>
            </a:r>
          </a:p>
        </p:txBody>
      </p:sp>
    </p:spTree>
    <p:extLst>
      <p:ext uri="{BB962C8B-B14F-4D97-AF65-F5344CB8AC3E}">
        <p14:creationId xmlns:p14="http://schemas.microsoft.com/office/powerpoint/2010/main" val="1974498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188</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Copperplate Gothic Bold</vt:lpstr>
      <vt:lpstr>Copperplate Gothic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cp:revision>
  <dcterms:created xsi:type="dcterms:W3CDTF">2017-07-11T12:37:33Z</dcterms:created>
  <dcterms:modified xsi:type="dcterms:W3CDTF">2017-07-11T13:42:11Z</dcterms:modified>
</cp:coreProperties>
</file>