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06" autoAdjust="0"/>
    <p:restoredTop sz="94660"/>
  </p:normalViewPr>
  <p:slideViewPr>
    <p:cSldViewPr>
      <p:cViewPr varScale="1">
        <p:scale>
          <a:sx n="48" d="100"/>
          <a:sy n="48" d="100"/>
        </p:scale>
        <p:origin x="266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9/30/2015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25490"/>
          <a:stretch/>
        </p:blipFill>
        <p:spPr bwMode="auto">
          <a:xfrm>
            <a:off x="-8264" y="51991"/>
            <a:ext cx="7772400" cy="3834209"/>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8264" y="4440072"/>
            <a:ext cx="7772400" cy="665328"/>
          </a:xfrm>
        </p:spPr>
        <p:txBody>
          <a:bodyPr>
            <a:noAutofit/>
          </a:bodyPr>
          <a:lstStyle/>
          <a:p>
            <a:r>
              <a:rPr lang="en-US" sz="2800" dirty="0">
                <a:effectLst>
                  <a:outerShdw blurRad="38100" dist="38100" dir="2700000" algn="tl">
                    <a:srgbClr val="000000">
                      <a:alpha val="43137"/>
                    </a:srgbClr>
                  </a:outerShdw>
                </a:effectLst>
                <a:latin typeface="Adobe Garamond Pro" pitchFamily="18" charset="0"/>
              </a:rPr>
              <a:t>1524 Wellesley </a:t>
            </a:r>
            <a:r>
              <a:rPr lang="en-US" sz="2800" dirty="0" smtClean="0">
                <a:effectLst>
                  <a:outerShdw blurRad="38100" dist="38100" dir="2700000" algn="tl">
                    <a:srgbClr val="000000">
                      <a:alpha val="43137"/>
                    </a:srgbClr>
                  </a:outerShdw>
                </a:effectLst>
                <a:latin typeface="Adobe Garamond Pro" pitchFamily="18" charset="0"/>
              </a:rPr>
              <a:t>Circle ~ $310,000</a:t>
            </a:r>
            <a:r>
              <a:rPr lang="en-US" sz="2800" dirty="0" smtClean="0">
                <a:effectLst>
                  <a:outerShdw blurRad="38100" dist="38100" dir="2700000" algn="tl">
                    <a:srgbClr val="000000">
                      <a:alpha val="43137"/>
                    </a:srgbClr>
                  </a:outerShdw>
                </a:effectLst>
                <a:latin typeface="Adobe Garamond Pro" pitchFamily="18" charset="0"/>
              </a:rPr>
              <a:t/>
            </a:r>
            <a:br>
              <a:rPr lang="en-US" sz="2800" dirty="0" smtClean="0">
                <a:effectLst>
                  <a:outerShdw blurRad="38100" dist="38100" dir="2700000" algn="tl">
                    <a:srgbClr val="000000">
                      <a:alpha val="43137"/>
                    </a:srgbClr>
                  </a:outerShdw>
                </a:effectLst>
                <a:latin typeface="Adobe Garamond Pro" pitchFamily="18" charset="0"/>
              </a:rPr>
            </a:br>
            <a:r>
              <a:rPr lang="en-US" sz="2000" dirty="0">
                <a:effectLst>
                  <a:outerShdw blurRad="38100" dist="38100" dir="2700000" algn="tl">
                    <a:srgbClr val="000000">
                      <a:alpha val="43137"/>
                    </a:srgbClr>
                  </a:outerShdw>
                </a:effectLst>
                <a:latin typeface="Adobe Garamond Pro" pitchFamily="18" charset="0"/>
              </a:rPr>
              <a:t>Park </a:t>
            </a:r>
            <a:r>
              <a:rPr lang="en-US" sz="2000" dirty="0" smtClean="0">
                <a:effectLst>
                  <a:outerShdw blurRad="38100" dist="38100" dir="2700000" algn="tl">
                    <a:srgbClr val="000000">
                      <a:alpha val="43137"/>
                    </a:srgbClr>
                  </a:outerShdw>
                </a:effectLst>
                <a:latin typeface="Adobe Garamond Pro" pitchFamily="18" charset="0"/>
              </a:rPr>
              <a:t>West | </a:t>
            </a:r>
            <a:r>
              <a:rPr lang="en-US" sz="2000" dirty="0">
                <a:effectLst>
                  <a:outerShdw blurRad="38100" dist="38100" dir="2700000" algn="tl">
                    <a:srgbClr val="000000">
                      <a:alpha val="43137"/>
                    </a:srgbClr>
                  </a:outerShdw>
                </a:effectLst>
                <a:latin typeface="Adobe Garamond Pro" pitchFamily="18" charset="0"/>
              </a:rPr>
              <a:t>Mount Pleasant, SC 29466 | MLS</a:t>
            </a:r>
            <a:r>
              <a:rPr lang="en-US" sz="2000">
                <a:effectLst>
                  <a:outerShdw blurRad="38100" dist="38100" dir="2700000" algn="tl">
                    <a:srgbClr val="000000">
                      <a:alpha val="43137"/>
                    </a:srgbClr>
                  </a:outerShdw>
                </a:effectLst>
                <a:latin typeface="Adobe Garamond Pro" pitchFamily="18" charset="0"/>
              </a:rPr>
              <a:t># </a:t>
            </a:r>
            <a:r>
              <a:rPr lang="en-US" sz="2000" smtClean="0">
                <a:effectLst>
                  <a:outerShdw blurRad="38100" dist="38100" dir="2700000" algn="tl">
                    <a:srgbClr val="000000">
                      <a:alpha val="43137"/>
                    </a:srgbClr>
                  </a:outerShdw>
                </a:effectLst>
                <a:latin typeface="Adobe Garamond Pro" pitchFamily="18" charset="0"/>
              </a:rPr>
              <a:t>15024737</a:t>
            </a:r>
            <a:endParaRPr lang="en-US" sz="2000" dirty="0">
              <a:effectLst>
                <a:outerShdw blurRad="38100" dist="38100" dir="2700000" algn="tl">
                  <a:srgbClr val="000000">
                    <a:alpha val="43137"/>
                  </a:srgbClr>
                </a:outerShdw>
              </a:effectLst>
              <a:latin typeface="Adobe Garamond Pro" pitchFamily="18" charset="0"/>
            </a:endParaRPr>
          </a:p>
        </p:txBody>
      </p:sp>
      <p:sp>
        <p:nvSpPr>
          <p:cNvPr id="3" name="Subtitle 2"/>
          <p:cNvSpPr>
            <a:spLocks noGrp="1"/>
          </p:cNvSpPr>
          <p:nvPr>
            <p:ph type="subTitle" idx="1"/>
          </p:nvPr>
        </p:nvSpPr>
        <p:spPr>
          <a:xfrm>
            <a:off x="66181" y="5130530"/>
            <a:ext cx="7623510" cy="3220872"/>
          </a:xfrm>
        </p:spPr>
        <p:txBody>
          <a:bodyPr anchor="ctr">
            <a:noAutofit/>
          </a:bodyPr>
          <a:lstStyle/>
          <a:p>
            <a:r>
              <a:rPr lang="en-US" sz="1100" dirty="0">
                <a:solidFill>
                  <a:schemeClr val="bg2">
                    <a:lumMod val="25000"/>
                  </a:schemeClr>
                </a:solidFill>
                <a:latin typeface="Palatino Linotype" panose="02040502050505030304" pitchFamily="18" charset="0"/>
              </a:rPr>
              <a:t>Single Story living in one of Mt Pleasant’s most desirable Locations - Park West! This beautifully maintained 3 bedroom home backs up to protected woods that will never be built on! Lots of Wild Life to enjoy on one of the neighborhood’s biggest lots! Spacious screen porch with soaring ceilings and brand new ceiling fan allows family &amp; friends to enjoy your Quarter Acre Lot with Double Brick Patios. The Open Concept living boasts Fresh Paint, New A/C, New Designer Kitchen Faucet, New Garbage Disposal, Upgraded Ceiling Fans, Updated Lighting with Edison bulbs, Hardwood Floors in the Kitchen, Eat-in area &amp; 2 Bedrooms, as well as chair rails. The Kitchen has fantastic views of the back yard. Solid surface counter-tops, Tons of Counter Space &amp; an Extra-Large Pantry make this kitchen a delight</a:t>
            </a:r>
            <a:r>
              <a:rPr lang="en-US" sz="1100" dirty="0" smtClean="0">
                <a:solidFill>
                  <a:schemeClr val="bg2">
                    <a:lumMod val="25000"/>
                  </a:schemeClr>
                </a:solidFill>
                <a:latin typeface="Palatino Linotype" panose="02040502050505030304" pitchFamily="18" charset="0"/>
              </a:rPr>
              <a:t>. The </a:t>
            </a:r>
            <a:r>
              <a:rPr lang="en-US" sz="1100" dirty="0">
                <a:solidFill>
                  <a:schemeClr val="bg2">
                    <a:lumMod val="25000"/>
                  </a:schemeClr>
                </a:solidFill>
                <a:latin typeface="Palatino Linotype" panose="02040502050505030304" pitchFamily="18" charset="0"/>
              </a:rPr>
              <a:t>Spacious Master bedroom overlooks the backyard as well, has Double Sinks, Walk-in Closet, Ceramic Tile and Expansive Shower with the sweetest window inside! The carpet is only 2 years old. The extended living room can be used for an office, playroom or dining room. The owner has so many thoughtful details in the home: the aluminum fence has 3 gates for easy access, the screen porch as two doors &amp; LED lighting to make entertaining a snap (it also has a transferable warranty), all the Venetian Blinds convey, the garage has attic storage &amp; pull-down stairs, extra plugs have been added both in the garage and outside, the front walkway is even flanked by brick pavers! Sit on your back patio and be soothed by your very own small water feature! This home really is Charleston Outdoor Living at its Best! My favorite feature of the home is the long driveway that can accommodate 4 cars! </a:t>
            </a:r>
            <a:r>
              <a:rPr lang="en-US" sz="1100" dirty="0" smtClean="0">
                <a:solidFill>
                  <a:schemeClr val="bg2">
                    <a:lumMod val="25000"/>
                  </a:schemeClr>
                </a:solidFill>
                <a:latin typeface="Palatino Linotype" panose="02040502050505030304" pitchFamily="18" charset="0"/>
              </a:rPr>
              <a:t>This </a:t>
            </a:r>
            <a:r>
              <a:rPr lang="en-US" sz="1100" dirty="0">
                <a:solidFill>
                  <a:schemeClr val="bg2">
                    <a:lumMod val="25000"/>
                  </a:schemeClr>
                </a:solidFill>
                <a:latin typeface="Palatino Linotype" panose="02040502050505030304" pitchFamily="18" charset="0"/>
              </a:rPr>
              <a:t>home has a Termite Bond for your peace of mind, is NOT in a wind zone and comes equipped with an ADT alarm system (not currently activated). Termite bond just </a:t>
            </a:r>
            <a:r>
              <a:rPr lang="en-US" sz="1100" dirty="0" smtClean="0">
                <a:solidFill>
                  <a:schemeClr val="bg2">
                    <a:lumMod val="25000"/>
                  </a:schemeClr>
                </a:solidFill>
                <a:latin typeface="Palatino Linotype" panose="02040502050505030304" pitchFamily="18" charset="0"/>
              </a:rPr>
              <a:t>renewed!</a:t>
            </a:r>
          </a:p>
          <a:p>
            <a:r>
              <a:rPr lang="en-US" sz="1100" b="1" i="1" dirty="0" smtClean="0">
                <a:solidFill>
                  <a:schemeClr val="bg2">
                    <a:lumMod val="25000"/>
                  </a:schemeClr>
                </a:solidFill>
                <a:latin typeface="Palatino Linotype" panose="02040502050505030304" pitchFamily="18" charset="0"/>
              </a:rPr>
              <a:t>Come </a:t>
            </a:r>
            <a:r>
              <a:rPr lang="en-US" sz="1100" b="1" i="1" dirty="0">
                <a:solidFill>
                  <a:schemeClr val="bg2">
                    <a:lumMod val="25000"/>
                  </a:schemeClr>
                </a:solidFill>
                <a:latin typeface="Palatino Linotype" panose="02040502050505030304" pitchFamily="18" charset="0"/>
              </a:rPr>
              <a:t>see this special home today!</a:t>
            </a:r>
          </a:p>
        </p:txBody>
      </p:sp>
      <p:sp>
        <p:nvSpPr>
          <p:cNvPr id="4" name="Rectangle 3"/>
          <p:cNvSpPr/>
          <p:nvPr/>
        </p:nvSpPr>
        <p:spPr>
          <a:xfrm>
            <a:off x="83176" y="152400"/>
            <a:ext cx="7589520" cy="9448800"/>
          </a:xfrm>
          <a:prstGeom prst="rect">
            <a:avLst/>
          </a:prstGeom>
          <a:noFill/>
          <a:ln w="63500" cmpd="thinThick">
            <a:solidFill>
              <a:schemeClr val="bg2">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264" y="9737122"/>
            <a:ext cx="7772400" cy="338554"/>
          </a:xfrm>
          <a:prstGeom prst="rect">
            <a:avLst/>
          </a:prstGeom>
          <a:blipFill>
            <a:blip r:embed="rId3"/>
            <a:tile tx="0" ty="0" sx="100000" sy="100000" flip="none" algn="tl"/>
          </a:blipFill>
        </p:spPr>
        <p:txBody>
          <a:bodyPr wrap="square">
            <a:spAutoFit/>
          </a:bodyPr>
          <a:lstStyle/>
          <a:p>
            <a:pPr algn="ctr"/>
            <a:r>
              <a:rPr lang="en-US" sz="1600" dirty="0">
                <a:latin typeface="Palatino Linotype" panose="02040502050505030304" pitchFamily="18" charset="0"/>
                <a:cs typeface="Times New Roman" panose="02020603050405020304" pitchFamily="18" charset="0"/>
              </a:rPr>
              <a:t>Call or email for details: (843) 214-8451 or </a:t>
            </a:r>
            <a:r>
              <a:rPr lang="en-US" sz="1600" dirty="0" smtClean="0">
                <a:latin typeface="Palatino Linotype" panose="02040502050505030304" pitchFamily="18" charset="0"/>
                <a:cs typeface="Times New Roman" panose="02020603050405020304" pitchFamily="18" charset="0"/>
              </a:rPr>
              <a:t>Robin@ThePhillipsRealtyGroup.com</a:t>
            </a:r>
            <a:endParaRPr lang="en-US" sz="1600" dirty="0">
              <a:latin typeface="Palatino Linotype" panose="02040502050505030304" pitchFamily="18" charset="0"/>
              <a:cs typeface="Times New Roman" panose="02020603050405020304" pitchFamily="18" charset="0"/>
            </a:endParaRPr>
          </a:p>
        </p:txBody>
      </p:sp>
      <p:sp>
        <p:nvSpPr>
          <p:cNvPr id="13" name="Rectangle 12"/>
          <p:cNvSpPr/>
          <p:nvPr/>
        </p:nvSpPr>
        <p:spPr>
          <a:xfrm>
            <a:off x="-23226" y="-762000"/>
            <a:ext cx="7772399" cy="707886"/>
          </a:xfrm>
          <a:prstGeom prst="rect">
            <a:avLst/>
          </a:prstGeom>
        </p:spPr>
        <p:txBody>
          <a:bodyPr wrap="square">
            <a:spAutoFit/>
          </a:bodyPr>
          <a:lstStyle/>
          <a:p>
            <a:pPr algn="ctr"/>
            <a:r>
              <a:rPr lang="en-US" sz="4000" dirty="0">
                <a:ln>
                  <a:solidFill>
                    <a:schemeClr val="bg2">
                      <a:lumMod val="25000"/>
                    </a:schemeClr>
                  </a:solidFill>
                </a:ln>
                <a:solidFill>
                  <a:schemeClr val="bg2">
                    <a:lumMod val="90000"/>
                  </a:schemeClr>
                </a:solidFill>
                <a:latin typeface="Edwardian Script ITC" panose="030303020407070D0804" pitchFamily="66" charset="0"/>
              </a:rPr>
              <a:t>Soaring Ceilings, Open Concept &amp; Dock</a:t>
            </a:r>
          </a:p>
        </p:txBody>
      </p:sp>
      <p:sp>
        <p:nvSpPr>
          <p:cNvPr id="14" name="Right Brace 13"/>
          <p:cNvSpPr/>
          <p:nvPr/>
        </p:nvSpPr>
        <p:spPr>
          <a:xfrm rot="5400000">
            <a:off x="9359272" y="3332161"/>
            <a:ext cx="152400" cy="3159791"/>
          </a:xfrm>
          <a:prstGeom prst="rightBrace">
            <a:avLst>
              <a:gd name="adj1" fmla="val 110416"/>
              <a:gd name="adj2" fmla="val 50000"/>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1031" name="Picture 7"/>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06161" y="1883043"/>
            <a:ext cx="1278378"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707052" y="2866227"/>
            <a:ext cx="1280160" cy="862669"/>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3" name="Picture 9"/>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576183" y="590697"/>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5" name="Picture 11"/>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576183" y="2561260"/>
            <a:ext cx="1280160" cy="855817"/>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8"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770949" y="3721399"/>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1" name="Picture 8"/>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962626" y="308539"/>
            <a:ext cx="1273016" cy="857010"/>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02383" y="3505200"/>
            <a:ext cx="1280160" cy="836557"/>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720120" y="3505200"/>
            <a:ext cx="1280160" cy="836557"/>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9" name="Picture 8"/>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3237857" y="3505200"/>
            <a:ext cx="1280160" cy="836557"/>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0" name="Picture 8"/>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4755594" y="3505200"/>
            <a:ext cx="1280160" cy="836557"/>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2" name="Picture 8"/>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273329" y="3505200"/>
            <a:ext cx="1280160" cy="836557"/>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221402" y="8351402"/>
            <a:ext cx="1709928" cy="11769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2089116" y="8351403"/>
            <a:ext cx="1709928" cy="11769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5824543" y="8351402"/>
            <a:ext cx="1709928" cy="11769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3956830" y="8351402"/>
            <a:ext cx="1709928" cy="11769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0" y="161723"/>
            <a:ext cx="7764136" cy="830997"/>
          </a:xfrm>
          <a:prstGeom prst="rect">
            <a:avLst/>
          </a:prstGeom>
        </p:spPr>
        <p:txBody>
          <a:bodyPr wrap="square">
            <a:spAutoFit/>
          </a:bodyPr>
          <a:lstStyle/>
          <a:p>
            <a:r>
              <a:rPr lang="en-US" sz="4800" b="1" dirty="0" smtClean="0">
                <a:ln>
                  <a:solidFill>
                    <a:schemeClr val="bg2">
                      <a:lumMod val="50000"/>
                    </a:schemeClr>
                  </a:solidFill>
                </a:ln>
                <a:solidFill>
                  <a:srgbClr val="FFFF00"/>
                </a:solidFill>
                <a:effectLst>
                  <a:outerShdw blurRad="50800" dist="38100" dir="5400000" algn="t" rotWithShape="0">
                    <a:prstClr val="black">
                      <a:alpha val="40000"/>
                    </a:prstClr>
                  </a:outerShdw>
                </a:effectLst>
                <a:latin typeface="Edwardian Script ITC" panose="030303020407070D0804" pitchFamily="66" charset="0"/>
              </a:rPr>
              <a:t>New On The Market!</a:t>
            </a:r>
            <a:endParaRPr lang="en-US" sz="4800" b="1" dirty="0">
              <a:ln>
                <a:solidFill>
                  <a:schemeClr val="bg2">
                    <a:lumMod val="50000"/>
                  </a:schemeClr>
                </a:solidFill>
              </a:ln>
              <a:solidFill>
                <a:srgbClr val="FFFF00"/>
              </a:solidFill>
              <a:effectLst>
                <a:outerShdw blurRad="50800" dist="38100" dir="5400000" algn="t" rotWithShape="0">
                  <a:prstClr val="black">
                    <a:alpha val="40000"/>
                  </a:prstClr>
                </a:outerShdw>
              </a:effectLst>
            </a:endParaRPr>
          </a:p>
        </p:txBody>
      </p:sp>
    </p:spTree>
    <p:extLst>
      <p:ext uri="{BB962C8B-B14F-4D97-AF65-F5344CB8AC3E}">
        <p14:creationId xmlns:p14="http://schemas.microsoft.com/office/powerpoint/2010/main" val="18558553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397</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Garamond Pro</vt:lpstr>
      <vt:lpstr>Arial</vt:lpstr>
      <vt:lpstr>Calibri</vt:lpstr>
      <vt:lpstr>Edwardian Script ITC</vt:lpstr>
      <vt:lpstr>Palatino Linotype</vt:lpstr>
      <vt:lpstr>Times New Roman</vt:lpstr>
      <vt:lpstr>Office Theme</vt:lpstr>
      <vt:lpstr>1524 Wellesley Circle ~ $310,000 Park West | Mount Pleasant, SC 29466 | MLS# 15024737</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cp:lastModifiedBy>
  <cp:revision>27</cp:revision>
  <dcterms:created xsi:type="dcterms:W3CDTF">2006-08-16T00:00:00Z</dcterms:created>
  <dcterms:modified xsi:type="dcterms:W3CDTF">2015-09-30T16:36:25Z</dcterms:modified>
</cp:coreProperties>
</file>