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491"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618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2460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216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86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09099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3352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656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540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35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984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4926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10/7/2022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291839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svg"/><Relationship Id="rId5" Type="http://schemas.openxmlformats.org/officeDocument/2006/relationships/image" Target="../media/image4.jpg"/><Relationship Id="rId15" Type="http://schemas.openxmlformats.org/officeDocument/2006/relationships/image" Target="../media/image14.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10081148" y="659356"/>
            <a:ext cx="45719" cy="4223434"/>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0" y="3726100"/>
            <a:ext cx="8229600" cy="4487071"/>
          </a:xfrm>
          <a:prstGeom prst="rect">
            <a:avLst/>
          </a:prstGeom>
          <a:solidFill>
            <a:srgbClr val="132B5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4893858" y="4431791"/>
            <a:ext cx="1887942" cy="365760"/>
          </a:xfrm>
        </p:spPr>
        <p:txBody>
          <a:bodyPr anchor="ctr">
            <a:noAutofit/>
            <a:scene3d>
              <a:camera prst="orthographicFront"/>
              <a:lightRig rig="soft" dir="t">
                <a:rot lat="0" lon="0" rev="17220000"/>
              </a:lightRig>
            </a:scene3d>
            <a:sp3d prstMaterial="softEdge"/>
          </a:bodyPr>
          <a:lstStyle/>
          <a:p>
            <a:r>
              <a:rPr lang="en-US" sz="1800" dirty="0">
                <a:ln w="10541" cmpd="sng">
                  <a:noFill/>
                  <a:prstDash val="solid"/>
                </a:ln>
                <a:solidFill>
                  <a:srgbClr val="132B51"/>
                </a:solidFill>
                <a:latin typeface="Century Gothic" panose="020B0502020202020204" pitchFamily="34" charset="0"/>
              </a:rPr>
              <a:t>#22025741</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1" y="4879820"/>
            <a:ext cx="6194943" cy="3333351"/>
          </a:xfrm>
        </p:spPr>
        <p:txBody>
          <a:bodyPr anchor="ctr">
            <a:noAutofit/>
          </a:bodyPr>
          <a:lstStyle/>
          <a:p>
            <a:r>
              <a:rPr lang="en-US" sz="1050" dirty="0">
                <a:solidFill>
                  <a:schemeClr val="tx2"/>
                </a:solidFill>
                <a:latin typeface="Century Gothic" panose="020B0502020202020204" pitchFamily="34" charset="0"/>
              </a:rPr>
              <a:t>This awesome home is well maintained and located in the most popular subsection in Grand Oaks: Hamilton Grove! This enclave consists of only 255 homes yet you have the conveniences of a master planned community including the City Recreation Center with multiple ball fields, 6 tennis courts, a dog park, a huge gym with basketball courts, exercise classes, summer camps and more! The West Ashley Circle Shopping Center is a short walk away with the new Harris Teeter, Starbucks, Roper Urgent Care, gym, Veterinarian, many restaurants, gas stations, nail salons and more. The Palmer floor plan has dramatic 12' ceilings in the common areas and owner's suite! The arches add a nice architectural touch, and the transom windows add extra natural light! There are 3 bedrooms and a bonus room upstairs that can double as a 4th bedroom! The kitchen has 42" raised panel maple cabinets with crown molding and recessed lights! The owner's suite has an enormous walk-in closet, separate double sinks, garden tub, shower and a separate water closet for the ultimate privacy. The secondary bedrooms are spaced apart so everyone has their own space. The bonus room / 4th bedroom is absolutely enormous and has built-in bookshelves which can easily be made into a closet! The backyard is completely fenced and the home has an incredible screen porch with vaulted ceilings and a huge deck off of that for more entertaining space. The homesite is adjacent to an HOA space that leads to a pond where one can go fishing. There are ponds throughout the community, and it is common to see several people fishing on any given day! Grand Oaks Plantation is also a sidewalk community. Each subsection has their own amenities, so the pool is only accessed by Hamilton Grove residents! Come tour today!</a:t>
            </a:r>
          </a:p>
        </p:txBody>
      </p:sp>
      <p:sp>
        <p:nvSpPr>
          <p:cNvPr id="23" name="Rectangle 22"/>
          <p:cNvSpPr/>
          <p:nvPr/>
        </p:nvSpPr>
        <p:spPr>
          <a:xfrm>
            <a:off x="0" y="71735"/>
            <a:ext cx="4069079" cy="1107996"/>
          </a:xfrm>
          <a:prstGeom prst="rect">
            <a:avLst/>
          </a:prstGeom>
          <a:noFill/>
        </p:spPr>
        <p:txBody>
          <a:bodyPr wrap="square">
            <a:spAutoFit/>
          </a:bodyPr>
          <a:lstStyle/>
          <a:p>
            <a:pPr algn="ctr"/>
            <a:r>
              <a:rPr lang="en-US" sz="6600" b="1" dirty="0">
                <a:ln w="3175">
                  <a:noFill/>
                </a:ln>
                <a:solidFill>
                  <a:srgbClr val="132B51"/>
                </a:solidFill>
                <a:latin typeface="Cochocib Script Latin Pro" panose="02000503000000020003" pitchFamily="2" charset="0"/>
              </a:rPr>
              <a:t>New Listing!</a:t>
            </a:r>
          </a:p>
        </p:txBody>
      </p:sp>
      <p:grpSp>
        <p:nvGrpSpPr>
          <p:cNvPr id="6" name="Group 5">
            <a:extLst>
              <a:ext uri="{FF2B5EF4-FFF2-40B4-BE49-F238E27FC236}">
                <a16:creationId xmlns:a16="http://schemas.microsoft.com/office/drawing/2014/main" id="{A98F47A6-9892-F61B-305C-7CB88A8AE7FD}"/>
              </a:ext>
            </a:extLst>
          </p:cNvPr>
          <p:cNvGrpSpPr/>
          <p:nvPr/>
        </p:nvGrpSpPr>
        <p:grpSpPr>
          <a:xfrm>
            <a:off x="6194942" y="5591763"/>
            <a:ext cx="2017176" cy="1909465"/>
            <a:chOff x="6194942" y="5029200"/>
            <a:chExt cx="2017176" cy="1909465"/>
          </a:xfrm>
        </p:grpSpPr>
        <p:sp>
          <p:nvSpPr>
            <p:cNvPr id="17" name="Rectangle 16"/>
            <p:cNvSpPr/>
            <p:nvPr/>
          </p:nvSpPr>
          <p:spPr>
            <a:xfrm>
              <a:off x="6194942" y="5029200"/>
              <a:ext cx="2017176" cy="1257011"/>
            </a:xfrm>
            <a:prstGeom prst="rect">
              <a:avLst/>
            </a:prstGeom>
            <a:ln>
              <a:noFill/>
            </a:ln>
          </p:spPr>
          <p:txBody>
            <a:bodyPr wrap="square">
              <a:spAutoFit/>
            </a:bodyPr>
            <a:lstStyle/>
            <a:p>
              <a:pPr algn="ctr">
                <a:lnSpc>
                  <a:spcPct val="150000"/>
                </a:lnSpc>
              </a:pPr>
              <a:r>
                <a:rPr lang="en-US" sz="1600" b="1" dirty="0">
                  <a:solidFill>
                    <a:schemeClr val="tx2"/>
                  </a:solidFill>
                  <a:latin typeface="Century Gothic" panose="020B0502020202020204" pitchFamily="34" charset="0"/>
                </a:rPr>
                <a:t>Meg H. Kandik</a:t>
              </a:r>
            </a:p>
            <a:p>
              <a:pPr algn="ctr">
                <a:lnSpc>
                  <a:spcPct val="150000"/>
                </a:lnSpc>
              </a:pPr>
              <a:r>
                <a:rPr lang="pt-BR" sz="1200" b="1" dirty="0">
                  <a:solidFill>
                    <a:schemeClr val="tx2"/>
                  </a:solidFill>
                  <a:latin typeface="Century Gothic" panose="020B0502020202020204" pitchFamily="34" charset="0"/>
                </a:rPr>
                <a:t>843-814-5137</a:t>
              </a:r>
            </a:p>
            <a:p>
              <a:pPr algn="ctr">
                <a:lnSpc>
                  <a:spcPct val="150000"/>
                </a:lnSpc>
              </a:pPr>
              <a:r>
                <a:rPr lang="pt-BR" sz="1200" b="1" dirty="0">
                  <a:solidFill>
                    <a:schemeClr val="tx2"/>
                  </a:solidFill>
                  <a:latin typeface="Century Gothic" panose="020B0502020202020204" pitchFamily="34" charset="0"/>
                </a:rPr>
                <a:t>Meg@HolyCityRE.com</a:t>
              </a:r>
            </a:p>
            <a:p>
              <a:pPr algn="ctr">
                <a:lnSpc>
                  <a:spcPct val="150000"/>
                </a:lnSpc>
              </a:pPr>
              <a:r>
                <a:rPr lang="en-US" sz="1200" b="1" dirty="0">
                  <a:solidFill>
                    <a:schemeClr val="tx2"/>
                  </a:solidFill>
                  <a:latin typeface="Century Gothic" panose="020B0502020202020204" pitchFamily="34" charset="0"/>
                </a:rPr>
                <a:t>www.holycityre.com </a:t>
              </a:r>
            </a:p>
          </p:txBody>
        </p:sp>
        <p:sp>
          <p:nvSpPr>
            <p:cNvPr id="18" name="Rectangle 17"/>
            <p:cNvSpPr/>
            <p:nvPr/>
          </p:nvSpPr>
          <p:spPr>
            <a:xfrm>
              <a:off x="6327230" y="6477000"/>
              <a:ext cx="1752600" cy="461665"/>
            </a:xfrm>
            <a:prstGeom prst="rect">
              <a:avLst/>
            </a:prstGeom>
            <a:ln>
              <a:noFill/>
            </a:ln>
          </p:spPr>
          <p:txBody>
            <a:bodyPr wrap="square" anchor="ctr">
              <a:spAutoFit/>
            </a:bodyPr>
            <a:lstStyle/>
            <a:p>
              <a:pPr algn="ctr"/>
              <a:r>
                <a:rPr lang="en-US" sz="800" b="1" dirty="0">
                  <a:solidFill>
                    <a:schemeClr val="tx2"/>
                  </a:solidFill>
                  <a:latin typeface="Century Gothic" panose="020B0502020202020204" pitchFamily="34" charset="0"/>
                </a:rPr>
                <a:t>Brand Name Real Estate</a:t>
              </a:r>
            </a:p>
            <a:p>
              <a:pPr algn="ctr"/>
              <a:r>
                <a:rPr lang="en-US" sz="800" b="1" dirty="0">
                  <a:solidFill>
                    <a:schemeClr val="tx2"/>
                  </a:solidFill>
                  <a:latin typeface="Century Gothic" panose="020B0502020202020204" pitchFamily="34" charset="0"/>
                </a:rPr>
                <a:t>4 Carriage Ln</a:t>
              </a:r>
            </a:p>
            <a:p>
              <a:pPr algn="ctr"/>
              <a:r>
                <a:rPr lang="en-US" sz="800" b="1" dirty="0">
                  <a:solidFill>
                    <a:schemeClr val="tx2"/>
                  </a:solidFill>
                  <a:latin typeface="Century Gothic" panose="020B0502020202020204" pitchFamily="34" charset="0"/>
                </a:rPr>
                <a:t>Charleston 29407</a:t>
              </a:r>
              <a:endParaRPr lang="en-US" sz="600" b="1" dirty="0">
                <a:solidFill>
                  <a:schemeClr val="tx2"/>
                </a:solidFill>
                <a:latin typeface="Century Gothic" panose="020B0502020202020204" pitchFamily="34" charset="0"/>
              </a:endParaRPr>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774905" y="5944194"/>
            <a:ext cx="1590562" cy="722554"/>
          </a:xfrm>
          <a:prstGeom prst="rect">
            <a:avLst/>
          </a:prstGeom>
          <a:ln w="12700">
            <a:noFill/>
          </a:ln>
          <a:effectLst/>
        </p:spPr>
      </p:pic>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b="25998"/>
          <a:stretch/>
        </p:blipFill>
        <p:spPr>
          <a:xfrm>
            <a:off x="10824181" y="2925652"/>
            <a:ext cx="1492010" cy="1505616"/>
          </a:xfrm>
          <a:prstGeom prst="flowChartConnector">
            <a:avLst/>
          </a:prstGeom>
          <a:ln w="63500" cap="rnd">
            <a:noFill/>
          </a:ln>
          <a:effectLst/>
          <a:scene3d>
            <a:camera prst="orthographicFront"/>
            <a:lightRig rig="contrasting" dir="t">
              <a:rot lat="0" lon="0" rev="3000000"/>
            </a:lightRig>
          </a:scene3d>
          <a:sp3d contourW="7620">
            <a:bevelT w="95250" h="31750"/>
            <a:contourClr>
              <a:srgbClr val="333333"/>
            </a:contourClr>
          </a:sp3d>
        </p:spPr>
      </p:pic>
      <p:pic>
        <p:nvPicPr>
          <p:cNvPr id="24" name="Picture 23"/>
          <p:cNvPicPr preferRelativeResize="0">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8292392"/>
            <a:ext cx="2743200" cy="1766008"/>
          </a:xfrm>
          <a:prstGeom prst="rect">
            <a:avLst/>
          </a:prstGeom>
          <a:ln w="12700">
            <a:solidFill>
              <a:schemeClr val="bg1"/>
            </a:solidFill>
          </a:ln>
          <a:effectLst/>
        </p:spPr>
      </p:pic>
      <p:pic>
        <p:nvPicPr>
          <p:cNvPr id="19" name="Picture 18"/>
          <p:cNvPicPr preferRelativeResize="0">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86400" y="8292392"/>
            <a:ext cx="2743200" cy="1766006"/>
          </a:xfrm>
          <a:prstGeom prst="rect">
            <a:avLst/>
          </a:prstGeom>
          <a:ln w="12700">
            <a:solidFill>
              <a:schemeClr val="bg1"/>
            </a:solidFill>
          </a:ln>
          <a:effectLst/>
        </p:spPr>
      </p:pic>
      <p:pic>
        <p:nvPicPr>
          <p:cNvPr id="25" name="Picture 24"/>
          <p:cNvPicPr preferRelativeResize="0">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43200" y="8292392"/>
            <a:ext cx="2743200" cy="1766008"/>
          </a:xfrm>
          <a:prstGeom prst="rect">
            <a:avLst/>
          </a:prstGeom>
          <a:ln w="12700">
            <a:solidFill>
              <a:schemeClr val="bg1"/>
            </a:solidFill>
          </a:ln>
          <a:effectLst/>
        </p:spPr>
      </p:pic>
      <p:pic>
        <p:nvPicPr>
          <p:cNvPr id="1032" name="Picture 8"/>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 y="1052538"/>
            <a:ext cx="4069080" cy="2594902"/>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pic>
        <p:nvPicPr>
          <p:cNvPr id="28" name="Picture 27"/>
          <p:cNvPicPr preferRelativeResize="0">
            <a:picLocks noChangeAspect="1"/>
          </p:cNvPicPr>
          <p:nvPr/>
        </p:nvPicPr>
        <p:blipFill>
          <a:blip r:embed="rId8">
            <a:extLst>
              <a:ext uri="{28A0092B-C50C-407E-A947-70E740481C1C}">
                <a14:useLocalDpi xmlns:a14="http://schemas.microsoft.com/office/drawing/2010/main" val="0"/>
              </a:ext>
            </a:extLst>
          </a:blip>
          <a:srcRect/>
          <a:stretch/>
        </p:blipFill>
        <p:spPr>
          <a:xfrm>
            <a:off x="4160521" y="1052538"/>
            <a:ext cx="4069079" cy="2594902"/>
          </a:xfrm>
          <a:prstGeom prst="rect">
            <a:avLst/>
          </a:prstGeom>
          <a:ln w="12700">
            <a:solidFill>
              <a:schemeClr val="bg1"/>
            </a:solidFill>
          </a:ln>
          <a:effectLst/>
        </p:spPr>
      </p:pic>
      <p:sp>
        <p:nvSpPr>
          <p:cNvPr id="36" name="Rectangle 35">
            <a:extLst>
              <a:ext uri="{FF2B5EF4-FFF2-40B4-BE49-F238E27FC236}">
                <a16:creationId xmlns:a16="http://schemas.microsoft.com/office/drawing/2014/main" id="{52D57ABD-AAC8-F952-61D0-C344E6762C77}"/>
              </a:ext>
            </a:extLst>
          </p:cNvPr>
          <p:cNvSpPr/>
          <p:nvPr/>
        </p:nvSpPr>
        <p:spPr>
          <a:xfrm>
            <a:off x="9123634" y="4495800"/>
            <a:ext cx="45998" cy="3165111"/>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74DE84C-E31E-7FA4-F091-4F14E357FEEE}"/>
              </a:ext>
            </a:extLst>
          </p:cNvPr>
          <p:cNvPicPr>
            <a:picLocks noChangeAspect="1"/>
          </p:cNvPicPr>
          <p:nvPr/>
        </p:nvPicPr>
        <p:blipFill rotWithShape="1">
          <a:blip r:embed="rId9">
            <a:extLst>
              <a:ext uri="{28A0092B-C50C-407E-A947-70E740481C1C}">
                <a14:useLocalDpi xmlns:a14="http://schemas.microsoft.com/office/drawing/2010/main" val="0"/>
              </a:ext>
            </a:extLst>
          </a:blip>
          <a:srcRect l="24327" t="21041" r="25667" b="45352"/>
          <a:stretch/>
        </p:blipFill>
        <p:spPr>
          <a:xfrm>
            <a:off x="12039600" y="8306985"/>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Rectangle 25">
            <a:extLst>
              <a:ext uri="{FF2B5EF4-FFF2-40B4-BE49-F238E27FC236}">
                <a16:creationId xmlns:a16="http://schemas.microsoft.com/office/drawing/2014/main" id="{64783D91-640A-B49A-E896-5D6C1B1CCE4F}"/>
              </a:ext>
            </a:extLst>
          </p:cNvPr>
          <p:cNvSpPr/>
          <p:nvPr/>
        </p:nvSpPr>
        <p:spPr>
          <a:xfrm>
            <a:off x="8977743" y="8306985"/>
            <a:ext cx="3061856"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Matt </a:t>
            </a:r>
            <a:r>
              <a:rPr lang="en-US" sz="1600" b="1" dirty="0" err="1">
                <a:solidFill>
                  <a:schemeClr val="bg1"/>
                </a:solidFill>
                <a:latin typeface="Century Gothic" panose="020B0502020202020204" pitchFamily="34" charset="0"/>
              </a:rPr>
              <a:t>Kimes</a:t>
            </a:r>
            <a:endParaRPr lang="en-US" sz="1600" b="1" dirty="0">
              <a:solidFill>
                <a:schemeClr val="bg1"/>
              </a:solidFill>
              <a:latin typeface="Century Gothic" panose="020B0502020202020204" pitchFamily="34" charset="0"/>
            </a:endParaRPr>
          </a:p>
          <a:p>
            <a:pPr algn="ctr"/>
            <a:r>
              <a:rPr lang="pt-BR" sz="900" b="1" dirty="0">
                <a:solidFill>
                  <a:schemeClr val="bg1"/>
                </a:solidFill>
                <a:latin typeface="Century Gothic" panose="020B0502020202020204" pitchFamily="34" charset="0"/>
              </a:rPr>
              <a:t>843-860-1669 | mattkimeshomes@gmail.com</a:t>
            </a:r>
          </a:p>
          <a:p>
            <a:pPr algn="ctr"/>
            <a:r>
              <a:rPr lang="pt-BR" sz="900" b="1" dirty="0">
                <a:solidFill>
                  <a:schemeClr val="bg1"/>
                </a:solidFill>
                <a:latin typeface="Century Gothic" panose="020B0502020202020204" pitchFamily="34" charset="0"/>
              </a:rPr>
              <a:t>www.mattkimeshomes.com</a:t>
            </a:r>
            <a:endParaRPr lang="en-US" sz="900" b="1" dirty="0">
              <a:solidFill>
                <a:schemeClr val="bg1"/>
              </a:solidFill>
              <a:latin typeface="Century Gothic" panose="020B0502020202020204" pitchFamily="34" charset="0"/>
            </a:endParaRPr>
          </a:p>
        </p:txBody>
      </p:sp>
      <p:sp>
        <p:nvSpPr>
          <p:cNvPr id="37" name="Title 1">
            <a:extLst>
              <a:ext uri="{FF2B5EF4-FFF2-40B4-BE49-F238E27FC236}">
                <a16:creationId xmlns:a16="http://schemas.microsoft.com/office/drawing/2014/main" id="{59901030-0892-379E-94A1-6A3E10379868}"/>
              </a:ext>
            </a:extLst>
          </p:cNvPr>
          <p:cNvSpPr txBox="1">
            <a:spLocks/>
          </p:cNvSpPr>
          <p:nvPr/>
        </p:nvSpPr>
        <p:spPr>
          <a:xfrm>
            <a:off x="4160521" y="0"/>
            <a:ext cx="4051598" cy="106680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b="1" dirty="0">
                <a:ln w="10541" cmpd="sng">
                  <a:noFill/>
                  <a:prstDash val="solid"/>
                </a:ln>
                <a:solidFill>
                  <a:srgbClr val="132B51"/>
                </a:solidFill>
                <a:latin typeface="Century Gothic" panose="020B0502020202020204" pitchFamily="34" charset="0"/>
              </a:rPr>
              <a:t>1525 Ashley Garden Boulevard</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Grand Oaks Plantation</a:t>
            </a:r>
          </a:p>
          <a:p>
            <a:r>
              <a:rPr lang="en-US" sz="1800" dirty="0">
                <a:ln w="10541" cmpd="sng">
                  <a:noFill/>
                  <a:prstDash val="solid"/>
                </a:ln>
                <a:solidFill>
                  <a:srgbClr val="132B51"/>
                </a:solidFill>
                <a:latin typeface="Century Gothic" panose="020B0502020202020204" pitchFamily="34" charset="0"/>
              </a:rPr>
              <a:t>Charleston, SC 29414</a:t>
            </a:r>
            <a:endParaRPr lang="en-US" sz="1600" dirty="0">
              <a:ln w="10541" cmpd="sng">
                <a:noFill/>
                <a:prstDash val="solid"/>
              </a:ln>
              <a:solidFill>
                <a:srgbClr val="132B51"/>
              </a:solidFill>
              <a:latin typeface="Century Gothic" panose="020B0502020202020204" pitchFamily="34" charset="0"/>
            </a:endParaRPr>
          </a:p>
        </p:txBody>
      </p:sp>
      <p:pic>
        <p:nvPicPr>
          <p:cNvPr id="14" name="Graphic 13" descr="House outline">
            <a:extLst>
              <a:ext uri="{FF2B5EF4-FFF2-40B4-BE49-F238E27FC236}">
                <a16:creationId xmlns:a16="http://schemas.microsoft.com/office/drawing/2014/main" id="{947B179B-DEFE-62A9-D0D2-868FE7F4397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418169" y="2057400"/>
            <a:ext cx="914400" cy="914400"/>
          </a:xfrm>
          <a:prstGeom prst="rect">
            <a:avLst/>
          </a:prstGeom>
        </p:spPr>
      </p:pic>
      <p:sp>
        <p:nvSpPr>
          <p:cNvPr id="22" name="TextBox 21">
            <a:extLst>
              <a:ext uri="{FF2B5EF4-FFF2-40B4-BE49-F238E27FC236}">
                <a16:creationId xmlns:a16="http://schemas.microsoft.com/office/drawing/2014/main" id="{0DC15555-7811-2481-EB66-437213A9A6D3}"/>
              </a:ext>
            </a:extLst>
          </p:cNvPr>
          <p:cNvSpPr txBox="1"/>
          <p:nvPr/>
        </p:nvSpPr>
        <p:spPr>
          <a:xfrm>
            <a:off x="1221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4 BED</a:t>
            </a:r>
          </a:p>
        </p:txBody>
      </p:sp>
      <p:sp>
        <p:nvSpPr>
          <p:cNvPr id="27" name="TextBox 26">
            <a:extLst>
              <a:ext uri="{FF2B5EF4-FFF2-40B4-BE49-F238E27FC236}">
                <a16:creationId xmlns:a16="http://schemas.microsoft.com/office/drawing/2014/main" id="{B784781E-6931-0A33-C868-46D42D87E573}"/>
              </a:ext>
            </a:extLst>
          </p:cNvPr>
          <p:cNvSpPr txBox="1"/>
          <p:nvPr/>
        </p:nvSpPr>
        <p:spPr>
          <a:xfrm>
            <a:off x="17985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2 BATH</a:t>
            </a:r>
          </a:p>
        </p:txBody>
      </p:sp>
      <p:sp>
        <p:nvSpPr>
          <p:cNvPr id="29" name="TextBox 28">
            <a:extLst>
              <a:ext uri="{FF2B5EF4-FFF2-40B4-BE49-F238E27FC236}">
                <a16:creationId xmlns:a16="http://schemas.microsoft.com/office/drawing/2014/main" id="{DD2F4026-C3EC-351D-7271-BBBCCD4A886F}"/>
              </a:ext>
            </a:extLst>
          </p:cNvPr>
          <p:cNvSpPr txBox="1"/>
          <p:nvPr/>
        </p:nvSpPr>
        <p:spPr>
          <a:xfrm>
            <a:off x="3551197" y="4431268"/>
            <a:ext cx="1173203" cy="369332"/>
          </a:xfrm>
          <a:prstGeom prst="rect">
            <a:avLst/>
          </a:prstGeom>
          <a:noFill/>
        </p:spPr>
        <p:txBody>
          <a:bodyPr wrap="square">
            <a:spAutoFit/>
          </a:bodyPr>
          <a:lstStyle/>
          <a:p>
            <a:pPr algn="ctr"/>
            <a:r>
              <a:rPr lang="en-US" sz="1800" dirty="0">
                <a:ln w="10541" cmpd="sng">
                  <a:noFill/>
                  <a:prstDash val="solid"/>
                </a:ln>
                <a:solidFill>
                  <a:srgbClr val="132B51"/>
                </a:solidFill>
                <a:latin typeface="Century Gothic" panose="020B0502020202020204" pitchFamily="34" charset="0"/>
              </a:rPr>
              <a:t>2,053 SF</a:t>
            </a:r>
          </a:p>
        </p:txBody>
      </p:sp>
      <p:pic>
        <p:nvPicPr>
          <p:cNvPr id="11" name="Graphic 10" descr="Bed outline">
            <a:extLst>
              <a:ext uri="{FF2B5EF4-FFF2-40B4-BE49-F238E27FC236}">
                <a16:creationId xmlns:a16="http://schemas.microsoft.com/office/drawing/2014/main" id="{3648319F-E2C7-5E08-D5D3-32BCBC20C63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02474" y="3826276"/>
            <a:ext cx="612648" cy="612648"/>
          </a:xfrm>
          <a:prstGeom prst="rect">
            <a:avLst/>
          </a:prstGeom>
        </p:spPr>
      </p:pic>
      <p:pic>
        <p:nvPicPr>
          <p:cNvPr id="13" name="Graphic 12" descr="Bathtub outline">
            <a:extLst>
              <a:ext uri="{FF2B5EF4-FFF2-40B4-BE49-F238E27FC236}">
                <a16:creationId xmlns:a16="http://schemas.microsoft.com/office/drawing/2014/main" id="{97855D56-DCC8-1EDF-C44E-8EAA55CD5E0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078874" y="3826276"/>
            <a:ext cx="612648" cy="612648"/>
          </a:xfrm>
          <a:prstGeom prst="rect">
            <a:avLst/>
          </a:prstGeom>
        </p:spPr>
      </p:pic>
      <p:pic>
        <p:nvPicPr>
          <p:cNvPr id="15" name="Graphic 14" descr="House outline">
            <a:extLst>
              <a:ext uri="{FF2B5EF4-FFF2-40B4-BE49-F238E27FC236}">
                <a16:creationId xmlns:a16="http://schemas.microsoft.com/office/drawing/2014/main" id="{F90703AE-6211-0097-43D8-4647ADA162B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1505" y="3826276"/>
            <a:ext cx="612648" cy="612648"/>
          </a:xfrm>
          <a:prstGeom prst="rect">
            <a:avLst/>
          </a:prstGeom>
        </p:spPr>
      </p:pic>
      <p:grpSp>
        <p:nvGrpSpPr>
          <p:cNvPr id="48" name="Group 47">
            <a:extLst>
              <a:ext uri="{FF2B5EF4-FFF2-40B4-BE49-F238E27FC236}">
                <a16:creationId xmlns:a16="http://schemas.microsoft.com/office/drawing/2014/main" id="{2081DD9D-5D6D-2DF0-D0E0-450D4C9DDFF5}"/>
              </a:ext>
            </a:extLst>
          </p:cNvPr>
          <p:cNvGrpSpPr/>
          <p:nvPr/>
        </p:nvGrpSpPr>
        <p:grpSpPr>
          <a:xfrm>
            <a:off x="6934200" y="3826276"/>
            <a:ext cx="1143000" cy="974324"/>
            <a:chOff x="6934200" y="3826276"/>
            <a:chExt cx="1143000" cy="974324"/>
          </a:xfrm>
        </p:grpSpPr>
        <p:sp>
          <p:nvSpPr>
            <p:cNvPr id="4" name="Title 1">
              <a:extLst>
                <a:ext uri="{FF2B5EF4-FFF2-40B4-BE49-F238E27FC236}">
                  <a16:creationId xmlns:a16="http://schemas.microsoft.com/office/drawing/2014/main" id="{7264C889-88F0-C99F-94F5-DDF12A5D8855}"/>
                </a:ext>
              </a:extLst>
            </p:cNvPr>
            <p:cNvSpPr txBox="1">
              <a:spLocks/>
            </p:cNvSpPr>
            <p:nvPr/>
          </p:nvSpPr>
          <p:spPr>
            <a:xfrm>
              <a:off x="6934200" y="4434840"/>
              <a:ext cx="1143000" cy="36576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dirty="0">
                  <a:ln w="10541" cmpd="sng">
                    <a:noFill/>
                    <a:prstDash val="solid"/>
                  </a:ln>
                  <a:solidFill>
                    <a:srgbClr val="132B51"/>
                  </a:solidFill>
                  <a:latin typeface="Century Gothic" panose="020B0502020202020204" pitchFamily="34" charset="0"/>
                </a:rPr>
                <a:t>$499,990</a:t>
              </a:r>
              <a:endParaRPr lang="en-US" sz="1600" dirty="0">
                <a:ln w="10541" cmpd="sng">
                  <a:noFill/>
                  <a:prstDash val="solid"/>
                </a:ln>
                <a:solidFill>
                  <a:srgbClr val="132B51"/>
                </a:solidFill>
                <a:latin typeface="Century Gothic" panose="020B0502020202020204" pitchFamily="34" charset="0"/>
              </a:endParaRPr>
            </a:p>
          </p:txBody>
        </p:sp>
        <p:pic>
          <p:nvPicPr>
            <p:cNvPr id="10" name="Graphic 9" descr="Money outline">
              <a:extLst>
                <a:ext uri="{FF2B5EF4-FFF2-40B4-BE49-F238E27FC236}">
                  <a16:creationId xmlns:a16="http://schemas.microsoft.com/office/drawing/2014/main" id="{EF5F22F0-029B-80B0-70B8-43EE400743C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7199376" y="3826276"/>
              <a:ext cx="612648" cy="612648"/>
            </a:xfrm>
            <a:prstGeom prst="rect">
              <a:avLst/>
            </a:prstGeom>
          </p:spPr>
        </p:pic>
      </p:grpSp>
      <p:pic>
        <p:nvPicPr>
          <p:cNvPr id="30" name="Graphic 29" descr="Blueprint outline">
            <a:extLst>
              <a:ext uri="{FF2B5EF4-FFF2-40B4-BE49-F238E27FC236}">
                <a16:creationId xmlns:a16="http://schemas.microsoft.com/office/drawing/2014/main" id="{88EA6266-BAD4-5E9E-2F90-4C31C6727FFB}"/>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3831474" y="3826276"/>
            <a:ext cx="612648" cy="612648"/>
          </a:xfrm>
          <a:prstGeom prst="rect">
            <a:avLst/>
          </a:prstGeom>
        </p:spPr>
      </p:pic>
      <p:sp>
        <p:nvSpPr>
          <p:cNvPr id="50" name="TextBox 49">
            <a:extLst>
              <a:ext uri="{FF2B5EF4-FFF2-40B4-BE49-F238E27FC236}">
                <a16:creationId xmlns:a16="http://schemas.microsoft.com/office/drawing/2014/main" id="{978C4103-F980-9415-8D0D-333BB973D8EB}"/>
              </a:ext>
            </a:extLst>
          </p:cNvPr>
          <p:cNvSpPr txBox="1"/>
          <p:nvPr/>
        </p:nvSpPr>
        <p:spPr>
          <a:xfrm>
            <a:off x="-2" y="3278108"/>
            <a:ext cx="4069081" cy="369332"/>
          </a:xfrm>
          <a:prstGeom prst="rect">
            <a:avLst/>
          </a:prstGeom>
          <a:noFill/>
        </p:spPr>
        <p:txBody>
          <a:bodyPr wrap="square">
            <a:spAutoFit/>
          </a:bodyPr>
          <a:lstStyle/>
          <a:p>
            <a:pPr algn="ctr"/>
            <a:r>
              <a:rPr lang="en-US" dirty="0">
                <a:solidFill>
                  <a:schemeClr val="bg1"/>
                </a:solidFill>
                <a:latin typeface="Century Gothic" panose="020B0502020202020204" pitchFamily="34" charset="0"/>
              </a:rPr>
              <a:t>Sat 10-12 &amp; Sun 10-12</a:t>
            </a:r>
          </a:p>
        </p:txBody>
      </p:sp>
      <p:sp>
        <p:nvSpPr>
          <p:cNvPr id="51" name="TextBox 50">
            <a:extLst>
              <a:ext uri="{FF2B5EF4-FFF2-40B4-BE49-F238E27FC236}">
                <a16:creationId xmlns:a16="http://schemas.microsoft.com/office/drawing/2014/main" id="{2592A8AE-A0B2-5194-E85C-1DF5BB4F6E00}"/>
              </a:ext>
            </a:extLst>
          </p:cNvPr>
          <p:cNvSpPr txBox="1"/>
          <p:nvPr/>
        </p:nvSpPr>
        <p:spPr>
          <a:xfrm>
            <a:off x="-3" y="2757719"/>
            <a:ext cx="4038604" cy="646331"/>
          </a:xfrm>
          <a:prstGeom prst="rect">
            <a:avLst/>
          </a:prstGeom>
          <a:noFill/>
        </p:spPr>
        <p:txBody>
          <a:bodyPr wrap="square">
            <a:spAutoFit/>
          </a:bodyPr>
          <a:lstStyle/>
          <a:p>
            <a:pPr algn="ctr"/>
            <a:r>
              <a:rPr lang="en-US" sz="3600" dirty="0">
                <a:solidFill>
                  <a:schemeClr val="bg1"/>
                </a:solidFill>
                <a:latin typeface="Cochocib Script Latin Pro" panose="02000503000000020003" pitchFamily="2" charset="0"/>
              </a:rPr>
              <a:t>Open House</a:t>
            </a:r>
            <a:endParaRPr lang="en-US" sz="36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1148</TotalTime>
  <Words>406</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Cochocib Script Latin Pro</vt:lpstr>
      <vt:lpstr>Office Theme</vt:lpstr>
      <vt:lpstr>#22025741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2022-10-07T20:28:32Z</dcterms:modified>
</cp:coreProperties>
</file>