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5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618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460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21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86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909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3352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656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7540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35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984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492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11/16/2022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291839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svg"/><Relationship Id="rId5" Type="http://schemas.openxmlformats.org/officeDocument/2006/relationships/image" Target="../media/image4.jp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10081148" y="659356"/>
            <a:ext cx="45719" cy="4223434"/>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0" y="3726100"/>
            <a:ext cx="8229600" cy="4487071"/>
          </a:xfrm>
          <a:prstGeom prst="rect">
            <a:avLst/>
          </a:prstGeom>
          <a:solidFill>
            <a:srgbClr val="132B5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4893858" y="4431791"/>
            <a:ext cx="1887942" cy="365760"/>
          </a:xfrm>
        </p:spPr>
        <p:txBody>
          <a:bodyPr anchor="ctr">
            <a:noAutofit/>
            <a:scene3d>
              <a:camera prst="orthographicFront"/>
              <a:lightRig rig="soft" dir="t">
                <a:rot lat="0" lon="0" rev="17220000"/>
              </a:lightRig>
            </a:scene3d>
            <a:sp3d prstMaterial="softEdge"/>
          </a:bodyPr>
          <a:lstStyle/>
          <a:p>
            <a:r>
              <a:rPr lang="en-US" sz="1800" dirty="0">
                <a:ln w="10541" cmpd="sng">
                  <a:noFill/>
                  <a:prstDash val="solid"/>
                </a:ln>
                <a:solidFill>
                  <a:srgbClr val="132B51"/>
                </a:solidFill>
                <a:latin typeface="Century Gothic" panose="020B0502020202020204" pitchFamily="34" charset="0"/>
              </a:rPr>
              <a:t>#22025741</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1" y="4879820"/>
            <a:ext cx="6194943" cy="3333351"/>
          </a:xfrm>
        </p:spPr>
        <p:txBody>
          <a:bodyPr anchor="ctr">
            <a:noAutofit/>
          </a:bodyPr>
          <a:lstStyle/>
          <a:p>
            <a:r>
              <a:rPr lang="en-US" sz="1050" dirty="0">
                <a:solidFill>
                  <a:schemeClr val="tx2"/>
                </a:solidFill>
                <a:latin typeface="Century Gothic" panose="020B0502020202020204" pitchFamily="34" charset="0"/>
              </a:rPr>
              <a:t>This 4 bedroom home is stunning and located in the most popular subsection of Grand Oaks: Hamilton Grove! This enclave consists of only 255 homes yet you have the conveniences of a master planned community including the City Recreation Center with multiple ball fields, 6 tennis courts, a dog park, a huge gym with basketball courts, exercise classes, summer camps and more! The West Ashley Circle Shopping Center is a short walk away with the new Harris Teeter, Starbucks, Roper Urgent Care, Veterinary Office, gym, many restaurants, gas stations, nail salons and more! The Palmer floor plan has dramatic 12' ceilings in the common areas and the owner's suite. The arches add a unique architectural touch, and the transom windows allow for more natural light! There are 3 bedrooms downstairs and a bonus room upstairs that can double as a 4th bedroom. There are 42" raised panel maple cabinets in the kitchen with new hardware. You'll love all of the recessed lights as well! This home has gas cooking and a gas fireplace! The owner's suite is huge with a bay window and a double door entrance into the deluxe bath with separate sinks, garden tub, walk-in shower, linen closet and a water closet for the ultimate privacy! Just off of the bathroom is an enormous walk-in closet with custom shelving. The secondary bedrooms are spaced apart, so everyone has their own space. The bonus room / 4th bedroom is huge and has built-in bookshelves which can easily be made into a closet! The backyard is completely fenced and includes two gates. You'll likely spend the majority of your time on the incredible screen porch and a huge deck just off of it - perfect for entertaining or winding down at the end of the day! The homesite is adjacent to an HOA space that leads to a pond where one can go fishing. There are ponds throughout the community, and it is common to see people out biking, walking, running or fishing throughout the day! Grand Oaks is a sidewalk community. Each subsection has their own amenities, so the pool is accessed only by Hamilton Grove residents!</a:t>
            </a:r>
          </a:p>
        </p:txBody>
      </p:sp>
      <p:sp>
        <p:nvSpPr>
          <p:cNvPr id="23" name="Rectangle 22"/>
          <p:cNvSpPr/>
          <p:nvPr/>
        </p:nvSpPr>
        <p:spPr>
          <a:xfrm>
            <a:off x="0" y="71735"/>
            <a:ext cx="4069079" cy="923330"/>
          </a:xfrm>
          <a:prstGeom prst="rect">
            <a:avLst/>
          </a:prstGeom>
          <a:noFill/>
        </p:spPr>
        <p:txBody>
          <a:bodyPr wrap="square">
            <a:spAutoFit/>
          </a:bodyPr>
          <a:lstStyle/>
          <a:p>
            <a:pPr algn="ctr"/>
            <a:r>
              <a:rPr lang="en-US" sz="5400" b="1" dirty="0">
                <a:ln w="3175">
                  <a:noFill/>
                </a:ln>
                <a:solidFill>
                  <a:srgbClr val="132B51"/>
                </a:solidFill>
                <a:latin typeface="Cochocib Script Latin Pro" panose="02000503000000020003" pitchFamily="2" charset="0"/>
              </a:rPr>
              <a:t>Bring All Offers!!</a:t>
            </a:r>
          </a:p>
        </p:txBody>
      </p:sp>
      <p:grpSp>
        <p:nvGrpSpPr>
          <p:cNvPr id="6" name="Group 5">
            <a:extLst>
              <a:ext uri="{FF2B5EF4-FFF2-40B4-BE49-F238E27FC236}">
                <a16:creationId xmlns:a16="http://schemas.microsoft.com/office/drawing/2014/main" id="{A98F47A6-9892-F61B-305C-7CB88A8AE7FD}"/>
              </a:ext>
            </a:extLst>
          </p:cNvPr>
          <p:cNvGrpSpPr/>
          <p:nvPr/>
        </p:nvGrpSpPr>
        <p:grpSpPr>
          <a:xfrm>
            <a:off x="6194942" y="5591763"/>
            <a:ext cx="2017176" cy="1909465"/>
            <a:chOff x="6194942" y="5029200"/>
            <a:chExt cx="2017176" cy="1909465"/>
          </a:xfrm>
        </p:grpSpPr>
        <p:sp>
          <p:nvSpPr>
            <p:cNvPr id="17" name="Rectangle 16"/>
            <p:cNvSpPr/>
            <p:nvPr/>
          </p:nvSpPr>
          <p:spPr>
            <a:xfrm>
              <a:off x="6194942" y="5029200"/>
              <a:ext cx="2017176" cy="1257011"/>
            </a:xfrm>
            <a:prstGeom prst="rect">
              <a:avLst/>
            </a:prstGeom>
            <a:ln>
              <a:noFill/>
            </a:ln>
          </p:spPr>
          <p:txBody>
            <a:bodyPr wrap="square">
              <a:spAutoFit/>
            </a:bodyPr>
            <a:lstStyle/>
            <a:p>
              <a:pPr algn="ctr">
                <a:lnSpc>
                  <a:spcPct val="150000"/>
                </a:lnSpc>
              </a:pPr>
              <a:r>
                <a:rPr lang="en-US" sz="1600" b="1" dirty="0">
                  <a:solidFill>
                    <a:schemeClr val="tx2"/>
                  </a:solidFill>
                  <a:latin typeface="Century Gothic" panose="020B0502020202020204" pitchFamily="34" charset="0"/>
                </a:rPr>
                <a:t>Meg H. Kandik</a:t>
              </a:r>
            </a:p>
            <a:p>
              <a:pPr algn="ctr">
                <a:lnSpc>
                  <a:spcPct val="150000"/>
                </a:lnSpc>
              </a:pPr>
              <a:r>
                <a:rPr lang="pt-BR" sz="1200" b="1" dirty="0">
                  <a:solidFill>
                    <a:schemeClr val="tx2"/>
                  </a:solidFill>
                  <a:latin typeface="Century Gothic" panose="020B0502020202020204" pitchFamily="34" charset="0"/>
                </a:rPr>
                <a:t>843-814-5137</a:t>
              </a:r>
            </a:p>
            <a:p>
              <a:pPr algn="ctr">
                <a:lnSpc>
                  <a:spcPct val="150000"/>
                </a:lnSpc>
              </a:pPr>
              <a:r>
                <a:rPr lang="pt-BR" sz="1200" b="1" dirty="0">
                  <a:solidFill>
                    <a:schemeClr val="tx2"/>
                  </a:solidFill>
                  <a:latin typeface="Century Gothic" panose="020B0502020202020204" pitchFamily="34" charset="0"/>
                </a:rPr>
                <a:t>Meg@HolyCityRE.com</a:t>
              </a:r>
            </a:p>
            <a:p>
              <a:pPr algn="ctr">
                <a:lnSpc>
                  <a:spcPct val="150000"/>
                </a:lnSpc>
              </a:pPr>
              <a:r>
                <a:rPr lang="en-US" sz="1200" b="1" dirty="0">
                  <a:solidFill>
                    <a:schemeClr val="tx2"/>
                  </a:solidFill>
                  <a:latin typeface="Century Gothic" panose="020B0502020202020204" pitchFamily="34" charset="0"/>
                </a:rPr>
                <a:t>www.holycityre.com </a:t>
              </a:r>
            </a:p>
          </p:txBody>
        </p:sp>
        <p:sp>
          <p:nvSpPr>
            <p:cNvPr id="18" name="Rectangle 17"/>
            <p:cNvSpPr/>
            <p:nvPr/>
          </p:nvSpPr>
          <p:spPr>
            <a:xfrm>
              <a:off x="6327230" y="6477000"/>
              <a:ext cx="1752600" cy="461665"/>
            </a:xfrm>
            <a:prstGeom prst="rect">
              <a:avLst/>
            </a:prstGeom>
            <a:ln>
              <a:noFill/>
            </a:ln>
          </p:spPr>
          <p:txBody>
            <a:bodyPr wrap="square" anchor="ctr">
              <a:spAutoFit/>
            </a:bodyPr>
            <a:lstStyle/>
            <a:p>
              <a:pPr algn="ctr"/>
              <a:r>
                <a:rPr lang="en-US" sz="800" b="1" dirty="0">
                  <a:solidFill>
                    <a:schemeClr val="tx2"/>
                  </a:solidFill>
                  <a:latin typeface="Century Gothic" panose="020B0502020202020204" pitchFamily="34" charset="0"/>
                </a:rPr>
                <a:t>Brand Name Real Estate</a:t>
              </a:r>
            </a:p>
            <a:p>
              <a:pPr algn="ctr"/>
              <a:r>
                <a:rPr lang="en-US" sz="800" b="1" dirty="0">
                  <a:solidFill>
                    <a:schemeClr val="tx2"/>
                  </a:solidFill>
                  <a:latin typeface="Century Gothic" panose="020B0502020202020204" pitchFamily="34" charset="0"/>
                </a:rPr>
                <a:t>4 Carriage Ln</a:t>
              </a:r>
            </a:p>
            <a:p>
              <a:pPr algn="ctr"/>
              <a:r>
                <a:rPr lang="en-US" sz="800" b="1" dirty="0">
                  <a:solidFill>
                    <a:schemeClr val="tx2"/>
                  </a:solidFill>
                  <a:latin typeface="Century Gothic" panose="020B0502020202020204" pitchFamily="34" charset="0"/>
                </a:rPr>
                <a:t>Charleston 29407</a:t>
              </a:r>
              <a:endParaRPr lang="en-US" sz="600" b="1" dirty="0">
                <a:solidFill>
                  <a:schemeClr val="tx2"/>
                </a:solidFill>
                <a:latin typeface="Century Gothic" panose="020B0502020202020204" pitchFamily="34" charset="0"/>
              </a:endParaRPr>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774905" y="5944194"/>
            <a:ext cx="1590562" cy="722554"/>
          </a:xfrm>
          <a:prstGeom prst="rect">
            <a:avLst/>
          </a:prstGeom>
          <a:ln w="12700">
            <a:noFill/>
          </a:ln>
          <a:effectLst/>
        </p:spPr>
      </p:pic>
      <p:pic>
        <p:nvPicPr>
          <p:cNvPr id="31" name="Picture 30"/>
          <p:cNvPicPr>
            <a:picLocks noChangeAspect="1"/>
          </p:cNvPicPr>
          <p:nvPr/>
        </p:nvPicPr>
        <p:blipFill rotWithShape="1">
          <a:blip r:embed="rId3">
            <a:extLst>
              <a:ext uri="{28A0092B-C50C-407E-A947-70E740481C1C}">
                <a14:useLocalDpi xmlns:a14="http://schemas.microsoft.com/office/drawing/2010/main" val="0"/>
              </a:ext>
            </a:extLst>
          </a:blip>
          <a:srcRect b="25998"/>
          <a:stretch/>
        </p:blipFill>
        <p:spPr>
          <a:xfrm>
            <a:off x="10824181" y="2925652"/>
            <a:ext cx="1492010" cy="1505616"/>
          </a:xfrm>
          <a:prstGeom prst="flowChartConnector">
            <a:avLst/>
          </a:prstGeom>
          <a:ln w="63500" cap="rnd">
            <a:noFill/>
          </a:ln>
          <a:effectLst/>
          <a:scene3d>
            <a:camera prst="orthographicFront"/>
            <a:lightRig rig="contrasting" dir="t">
              <a:rot lat="0" lon="0" rev="3000000"/>
            </a:lightRig>
          </a:scene3d>
          <a:sp3d contourW="7620">
            <a:bevelT w="95250" h="31750"/>
            <a:contourClr>
              <a:srgbClr val="333333"/>
            </a:contourClr>
          </a:sp3d>
        </p:spPr>
      </p:pic>
      <p:pic>
        <p:nvPicPr>
          <p:cNvPr id="24" name="Picture 23"/>
          <p:cNvPicPr preferRelativeResize="0">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8292392"/>
            <a:ext cx="2743200" cy="1766008"/>
          </a:xfrm>
          <a:prstGeom prst="rect">
            <a:avLst/>
          </a:prstGeom>
          <a:ln w="12700">
            <a:solidFill>
              <a:schemeClr val="bg1"/>
            </a:solidFill>
          </a:ln>
          <a:effectLst/>
        </p:spPr>
      </p:pic>
      <p:pic>
        <p:nvPicPr>
          <p:cNvPr id="19" name="Picture 18"/>
          <p:cNvPicPr preferRelativeResize="0">
            <a:picLocks noChangeAspect="1"/>
          </p:cNvPicPr>
          <p:nvPr/>
        </p:nvPicPr>
        <p:blipFill>
          <a:blip r:embed="rId5" cstate="print">
            <a:extLst>
              <a:ext uri="{28A0092B-C50C-407E-A947-70E740481C1C}">
                <a14:useLocalDpi xmlns:a14="http://schemas.microsoft.com/office/drawing/2010/main" val="0"/>
              </a:ext>
            </a:extLst>
          </a:blip>
          <a:srcRect/>
          <a:stretch/>
        </p:blipFill>
        <p:spPr>
          <a:xfrm>
            <a:off x="5486400" y="8292392"/>
            <a:ext cx="2743200" cy="1766006"/>
          </a:xfrm>
          <a:prstGeom prst="rect">
            <a:avLst/>
          </a:prstGeom>
          <a:ln w="12700">
            <a:solidFill>
              <a:schemeClr val="bg1"/>
            </a:solidFill>
          </a:ln>
          <a:effectLst/>
        </p:spPr>
      </p:pic>
      <p:pic>
        <p:nvPicPr>
          <p:cNvPr id="25" name="Picture 24"/>
          <p:cNvPicPr preferRelativeResize="0">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43200" y="8292392"/>
            <a:ext cx="2743200" cy="1766008"/>
          </a:xfrm>
          <a:prstGeom prst="rect">
            <a:avLst/>
          </a:prstGeom>
          <a:ln w="12700">
            <a:solidFill>
              <a:schemeClr val="bg1"/>
            </a:solidFill>
          </a:ln>
          <a:effectLst/>
        </p:spPr>
      </p:pic>
      <p:pic>
        <p:nvPicPr>
          <p:cNvPr id="1032" name="Picture 8"/>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 y="1052538"/>
            <a:ext cx="4069080" cy="2594902"/>
          </a:xfrm>
          <a:prstGeom prst="rect">
            <a:avLst/>
          </a:prstGeom>
          <a:ln w="12700">
            <a:solidFill>
              <a:schemeClr val="bg1"/>
            </a:solidFill>
          </a:ln>
          <a:effectLst/>
          <a:extLst>
            <a:ext uri="{909E8E84-426E-40DD-AFC4-6F175D3DCCD1}">
              <a14:hiddenFill xmlns:a14="http://schemas.microsoft.com/office/drawing/2010/main">
                <a:solidFill>
                  <a:schemeClr val="accent1"/>
                </a:solidFill>
              </a14:hiddenFill>
            </a:ext>
          </a:extLst>
        </p:spPr>
      </p:pic>
      <p:pic>
        <p:nvPicPr>
          <p:cNvPr id="28" name="Picture 27"/>
          <p:cNvPicPr preferRelativeResize="0">
            <a:picLocks noChangeAspect="1"/>
          </p:cNvPicPr>
          <p:nvPr/>
        </p:nvPicPr>
        <p:blipFill>
          <a:blip r:embed="rId8">
            <a:extLst>
              <a:ext uri="{28A0092B-C50C-407E-A947-70E740481C1C}">
                <a14:useLocalDpi xmlns:a14="http://schemas.microsoft.com/office/drawing/2010/main" val="0"/>
              </a:ext>
            </a:extLst>
          </a:blip>
          <a:srcRect/>
          <a:stretch/>
        </p:blipFill>
        <p:spPr>
          <a:xfrm>
            <a:off x="4160521" y="1052538"/>
            <a:ext cx="4069079" cy="2594902"/>
          </a:xfrm>
          <a:prstGeom prst="rect">
            <a:avLst/>
          </a:prstGeom>
          <a:ln w="12700">
            <a:solidFill>
              <a:schemeClr val="bg1"/>
            </a:solidFill>
          </a:ln>
          <a:effectLst/>
        </p:spPr>
      </p:pic>
      <p:sp>
        <p:nvSpPr>
          <p:cNvPr id="36" name="Rectangle 35">
            <a:extLst>
              <a:ext uri="{FF2B5EF4-FFF2-40B4-BE49-F238E27FC236}">
                <a16:creationId xmlns:a16="http://schemas.microsoft.com/office/drawing/2014/main" id="{52D57ABD-AAC8-F952-61D0-C344E6762C77}"/>
              </a:ext>
            </a:extLst>
          </p:cNvPr>
          <p:cNvSpPr/>
          <p:nvPr/>
        </p:nvSpPr>
        <p:spPr>
          <a:xfrm>
            <a:off x="9123634" y="4495800"/>
            <a:ext cx="45998" cy="3165111"/>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74DE84C-E31E-7FA4-F091-4F14E357FEEE}"/>
              </a:ext>
            </a:extLst>
          </p:cNvPr>
          <p:cNvPicPr>
            <a:picLocks noChangeAspect="1"/>
          </p:cNvPicPr>
          <p:nvPr/>
        </p:nvPicPr>
        <p:blipFill rotWithShape="1">
          <a:blip r:embed="rId9">
            <a:extLst>
              <a:ext uri="{28A0092B-C50C-407E-A947-70E740481C1C}">
                <a14:useLocalDpi xmlns:a14="http://schemas.microsoft.com/office/drawing/2010/main" val="0"/>
              </a:ext>
            </a:extLst>
          </a:blip>
          <a:srcRect l="24327" t="21041" r="25667" b="45352"/>
          <a:stretch/>
        </p:blipFill>
        <p:spPr>
          <a:xfrm>
            <a:off x="12039600" y="8306985"/>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6" name="Rectangle 25">
            <a:extLst>
              <a:ext uri="{FF2B5EF4-FFF2-40B4-BE49-F238E27FC236}">
                <a16:creationId xmlns:a16="http://schemas.microsoft.com/office/drawing/2014/main" id="{64783D91-640A-B49A-E896-5D6C1B1CCE4F}"/>
              </a:ext>
            </a:extLst>
          </p:cNvPr>
          <p:cNvSpPr/>
          <p:nvPr/>
        </p:nvSpPr>
        <p:spPr>
          <a:xfrm>
            <a:off x="8977743" y="8306985"/>
            <a:ext cx="3061856" cy="615553"/>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Matt </a:t>
            </a:r>
            <a:r>
              <a:rPr lang="en-US" sz="1600" b="1" dirty="0" err="1">
                <a:solidFill>
                  <a:schemeClr val="bg1"/>
                </a:solidFill>
                <a:latin typeface="Century Gothic" panose="020B0502020202020204" pitchFamily="34" charset="0"/>
              </a:rPr>
              <a:t>Kimes</a:t>
            </a:r>
            <a:endParaRPr lang="en-US" sz="1600" b="1" dirty="0">
              <a:solidFill>
                <a:schemeClr val="bg1"/>
              </a:solidFill>
              <a:latin typeface="Century Gothic" panose="020B0502020202020204" pitchFamily="34" charset="0"/>
            </a:endParaRPr>
          </a:p>
          <a:p>
            <a:pPr algn="ctr"/>
            <a:r>
              <a:rPr lang="pt-BR" sz="900" b="1" dirty="0">
                <a:solidFill>
                  <a:schemeClr val="bg1"/>
                </a:solidFill>
                <a:latin typeface="Century Gothic" panose="020B0502020202020204" pitchFamily="34" charset="0"/>
              </a:rPr>
              <a:t>843-860-1669 | mattkimeshomes@gmail.com</a:t>
            </a:r>
          </a:p>
          <a:p>
            <a:pPr algn="ctr"/>
            <a:r>
              <a:rPr lang="pt-BR" sz="900" b="1" dirty="0">
                <a:solidFill>
                  <a:schemeClr val="bg1"/>
                </a:solidFill>
                <a:latin typeface="Century Gothic" panose="020B0502020202020204" pitchFamily="34" charset="0"/>
              </a:rPr>
              <a:t>www.mattkimeshomes.com</a:t>
            </a:r>
            <a:endParaRPr lang="en-US" sz="900" b="1" dirty="0">
              <a:solidFill>
                <a:schemeClr val="bg1"/>
              </a:solidFill>
              <a:latin typeface="Century Gothic" panose="020B0502020202020204" pitchFamily="34" charset="0"/>
            </a:endParaRPr>
          </a:p>
        </p:txBody>
      </p:sp>
      <p:sp>
        <p:nvSpPr>
          <p:cNvPr id="37" name="Title 1">
            <a:extLst>
              <a:ext uri="{FF2B5EF4-FFF2-40B4-BE49-F238E27FC236}">
                <a16:creationId xmlns:a16="http://schemas.microsoft.com/office/drawing/2014/main" id="{59901030-0892-379E-94A1-6A3E10379868}"/>
              </a:ext>
            </a:extLst>
          </p:cNvPr>
          <p:cNvSpPr txBox="1">
            <a:spLocks/>
          </p:cNvSpPr>
          <p:nvPr/>
        </p:nvSpPr>
        <p:spPr>
          <a:xfrm>
            <a:off x="4160521" y="0"/>
            <a:ext cx="4051598" cy="106680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b="1" dirty="0">
                <a:ln w="10541" cmpd="sng">
                  <a:noFill/>
                  <a:prstDash val="solid"/>
                </a:ln>
                <a:solidFill>
                  <a:srgbClr val="132B51"/>
                </a:solidFill>
                <a:latin typeface="Century Gothic" panose="020B0502020202020204" pitchFamily="34" charset="0"/>
              </a:rPr>
              <a:t>1525 Ashley Garden Boulevard</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Grand Oaks Plantation</a:t>
            </a:r>
          </a:p>
          <a:p>
            <a:r>
              <a:rPr lang="en-US" sz="1800" dirty="0">
                <a:ln w="10541" cmpd="sng">
                  <a:noFill/>
                  <a:prstDash val="solid"/>
                </a:ln>
                <a:solidFill>
                  <a:srgbClr val="132B51"/>
                </a:solidFill>
                <a:latin typeface="Century Gothic" panose="020B0502020202020204" pitchFamily="34" charset="0"/>
              </a:rPr>
              <a:t>Charleston, SC 29414</a:t>
            </a:r>
            <a:endParaRPr lang="en-US" sz="1600" dirty="0">
              <a:ln w="10541" cmpd="sng">
                <a:noFill/>
                <a:prstDash val="solid"/>
              </a:ln>
              <a:solidFill>
                <a:srgbClr val="132B51"/>
              </a:solidFill>
              <a:latin typeface="Century Gothic" panose="020B0502020202020204" pitchFamily="34" charset="0"/>
            </a:endParaRPr>
          </a:p>
        </p:txBody>
      </p:sp>
      <p:pic>
        <p:nvPicPr>
          <p:cNvPr id="14" name="Graphic 13" descr="House outline">
            <a:extLst>
              <a:ext uri="{FF2B5EF4-FFF2-40B4-BE49-F238E27FC236}">
                <a16:creationId xmlns:a16="http://schemas.microsoft.com/office/drawing/2014/main" id="{947B179B-DEFE-62A9-D0D2-868FE7F4397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18169" y="2057400"/>
            <a:ext cx="914400" cy="914400"/>
          </a:xfrm>
          <a:prstGeom prst="rect">
            <a:avLst/>
          </a:prstGeom>
        </p:spPr>
      </p:pic>
      <p:grpSp>
        <p:nvGrpSpPr>
          <p:cNvPr id="9" name="Group 8">
            <a:extLst>
              <a:ext uri="{FF2B5EF4-FFF2-40B4-BE49-F238E27FC236}">
                <a16:creationId xmlns:a16="http://schemas.microsoft.com/office/drawing/2014/main" id="{436EBC14-81DC-380F-4240-A9F95363C397}"/>
              </a:ext>
            </a:extLst>
          </p:cNvPr>
          <p:cNvGrpSpPr/>
          <p:nvPr/>
        </p:nvGrpSpPr>
        <p:grpSpPr>
          <a:xfrm>
            <a:off x="122197" y="3826276"/>
            <a:ext cx="1173203" cy="974324"/>
            <a:chOff x="122197" y="3826276"/>
            <a:chExt cx="1173203" cy="974324"/>
          </a:xfrm>
        </p:grpSpPr>
        <p:sp>
          <p:nvSpPr>
            <p:cNvPr id="22" name="TextBox 21">
              <a:extLst>
                <a:ext uri="{FF2B5EF4-FFF2-40B4-BE49-F238E27FC236}">
                  <a16:creationId xmlns:a16="http://schemas.microsoft.com/office/drawing/2014/main" id="{0DC15555-7811-2481-EB66-437213A9A6D3}"/>
                </a:ext>
              </a:extLst>
            </p:cNvPr>
            <p:cNvSpPr txBox="1"/>
            <p:nvPr/>
          </p:nvSpPr>
          <p:spPr>
            <a:xfrm>
              <a:off x="122197" y="4431268"/>
              <a:ext cx="1173203"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4 BED</a:t>
              </a:r>
            </a:p>
          </p:txBody>
        </p:sp>
        <p:pic>
          <p:nvPicPr>
            <p:cNvPr id="11" name="Graphic 10" descr="Bed outline">
              <a:extLst>
                <a:ext uri="{FF2B5EF4-FFF2-40B4-BE49-F238E27FC236}">
                  <a16:creationId xmlns:a16="http://schemas.microsoft.com/office/drawing/2014/main" id="{3648319F-E2C7-5E08-D5D3-32BCBC20C63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02474" y="3826276"/>
              <a:ext cx="612648" cy="612648"/>
            </a:xfrm>
            <a:prstGeom prst="rect">
              <a:avLst/>
            </a:prstGeom>
          </p:spPr>
        </p:pic>
      </p:grpSp>
      <p:grpSp>
        <p:nvGrpSpPr>
          <p:cNvPr id="12" name="Group 11">
            <a:extLst>
              <a:ext uri="{FF2B5EF4-FFF2-40B4-BE49-F238E27FC236}">
                <a16:creationId xmlns:a16="http://schemas.microsoft.com/office/drawing/2014/main" id="{1E43EE37-D208-DBEC-ECB5-FBBD17719204}"/>
              </a:ext>
            </a:extLst>
          </p:cNvPr>
          <p:cNvGrpSpPr/>
          <p:nvPr/>
        </p:nvGrpSpPr>
        <p:grpSpPr>
          <a:xfrm>
            <a:off x="1825198" y="3826276"/>
            <a:ext cx="1173203" cy="974324"/>
            <a:chOff x="1798597" y="3826276"/>
            <a:chExt cx="1173203" cy="974324"/>
          </a:xfrm>
        </p:grpSpPr>
        <p:sp>
          <p:nvSpPr>
            <p:cNvPr id="27" name="TextBox 26">
              <a:extLst>
                <a:ext uri="{FF2B5EF4-FFF2-40B4-BE49-F238E27FC236}">
                  <a16:creationId xmlns:a16="http://schemas.microsoft.com/office/drawing/2014/main" id="{B784781E-6931-0A33-C868-46D42D87E573}"/>
                </a:ext>
              </a:extLst>
            </p:cNvPr>
            <p:cNvSpPr txBox="1"/>
            <p:nvPr/>
          </p:nvSpPr>
          <p:spPr>
            <a:xfrm>
              <a:off x="1798597" y="4431268"/>
              <a:ext cx="1173203"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2 BATH</a:t>
              </a:r>
            </a:p>
          </p:txBody>
        </p:sp>
        <p:pic>
          <p:nvPicPr>
            <p:cNvPr id="13" name="Graphic 12" descr="Bathtub outline">
              <a:extLst>
                <a:ext uri="{FF2B5EF4-FFF2-40B4-BE49-F238E27FC236}">
                  <a16:creationId xmlns:a16="http://schemas.microsoft.com/office/drawing/2014/main" id="{97855D56-DCC8-1EDF-C44E-8EAA55CD5E0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078874" y="3826276"/>
              <a:ext cx="612648" cy="612648"/>
            </a:xfrm>
            <a:prstGeom prst="rect">
              <a:avLst/>
            </a:prstGeom>
          </p:spPr>
        </p:pic>
      </p:grpSp>
      <p:pic>
        <p:nvPicPr>
          <p:cNvPr id="15" name="Graphic 14" descr="House outline">
            <a:extLst>
              <a:ext uri="{FF2B5EF4-FFF2-40B4-BE49-F238E27FC236}">
                <a16:creationId xmlns:a16="http://schemas.microsoft.com/office/drawing/2014/main" id="{F90703AE-6211-0097-43D8-4647ADA162B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531505" y="3826276"/>
            <a:ext cx="612648" cy="612648"/>
          </a:xfrm>
          <a:prstGeom prst="rect">
            <a:avLst/>
          </a:prstGeom>
        </p:spPr>
      </p:pic>
      <p:grpSp>
        <p:nvGrpSpPr>
          <p:cNvPr id="48" name="Group 47">
            <a:extLst>
              <a:ext uri="{FF2B5EF4-FFF2-40B4-BE49-F238E27FC236}">
                <a16:creationId xmlns:a16="http://schemas.microsoft.com/office/drawing/2014/main" id="{2081DD9D-5D6D-2DF0-D0E0-450D4C9DDFF5}"/>
              </a:ext>
            </a:extLst>
          </p:cNvPr>
          <p:cNvGrpSpPr/>
          <p:nvPr/>
        </p:nvGrpSpPr>
        <p:grpSpPr>
          <a:xfrm>
            <a:off x="6934200" y="3826276"/>
            <a:ext cx="1143000" cy="974324"/>
            <a:chOff x="6934200" y="3826276"/>
            <a:chExt cx="1143000" cy="974324"/>
          </a:xfrm>
        </p:grpSpPr>
        <p:sp>
          <p:nvSpPr>
            <p:cNvPr id="4" name="Title 1">
              <a:extLst>
                <a:ext uri="{FF2B5EF4-FFF2-40B4-BE49-F238E27FC236}">
                  <a16:creationId xmlns:a16="http://schemas.microsoft.com/office/drawing/2014/main" id="{7264C889-88F0-C99F-94F5-DDF12A5D8855}"/>
                </a:ext>
              </a:extLst>
            </p:cNvPr>
            <p:cNvSpPr txBox="1">
              <a:spLocks/>
            </p:cNvSpPr>
            <p:nvPr/>
          </p:nvSpPr>
          <p:spPr>
            <a:xfrm>
              <a:off x="6934200" y="4434840"/>
              <a:ext cx="1143000" cy="36576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dirty="0">
                  <a:ln w="10541" cmpd="sng">
                    <a:noFill/>
                    <a:prstDash val="solid"/>
                  </a:ln>
                  <a:solidFill>
                    <a:srgbClr val="132B51"/>
                  </a:solidFill>
                  <a:latin typeface="Century Gothic" panose="020B0502020202020204" pitchFamily="34" charset="0"/>
                </a:rPr>
                <a:t>$425,000</a:t>
              </a:r>
              <a:endParaRPr lang="en-US" sz="1600" dirty="0">
                <a:ln w="10541" cmpd="sng">
                  <a:noFill/>
                  <a:prstDash val="solid"/>
                </a:ln>
                <a:solidFill>
                  <a:srgbClr val="132B51"/>
                </a:solidFill>
                <a:latin typeface="Century Gothic" panose="020B0502020202020204" pitchFamily="34" charset="0"/>
              </a:endParaRPr>
            </a:p>
          </p:txBody>
        </p:sp>
        <p:pic>
          <p:nvPicPr>
            <p:cNvPr id="10" name="Graphic 9" descr="Money outline">
              <a:extLst>
                <a:ext uri="{FF2B5EF4-FFF2-40B4-BE49-F238E27FC236}">
                  <a16:creationId xmlns:a16="http://schemas.microsoft.com/office/drawing/2014/main" id="{EF5F22F0-029B-80B0-70B8-43EE400743C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199376" y="3826276"/>
              <a:ext cx="612648" cy="612648"/>
            </a:xfrm>
            <a:prstGeom prst="rect">
              <a:avLst/>
            </a:prstGeom>
          </p:spPr>
        </p:pic>
      </p:grpSp>
      <p:grpSp>
        <p:nvGrpSpPr>
          <p:cNvPr id="5" name="Group 4">
            <a:extLst>
              <a:ext uri="{FF2B5EF4-FFF2-40B4-BE49-F238E27FC236}">
                <a16:creationId xmlns:a16="http://schemas.microsoft.com/office/drawing/2014/main" id="{50AC8E88-9C99-A069-3376-91F8F7A21111}"/>
              </a:ext>
            </a:extLst>
          </p:cNvPr>
          <p:cNvGrpSpPr/>
          <p:nvPr/>
        </p:nvGrpSpPr>
        <p:grpSpPr>
          <a:xfrm>
            <a:off x="3528199" y="3826276"/>
            <a:ext cx="1173203" cy="974324"/>
            <a:chOff x="3551197" y="3826276"/>
            <a:chExt cx="1173203" cy="974324"/>
          </a:xfrm>
        </p:grpSpPr>
        <p:sp>
          <p:nvSpPr>
            <p:cNvPr id="29" name="TextBox 28">
              <a:extLst>
                <a:ext uri="{FF2B5EF4-FFF2-40B4-BE49-F238E27FC236}">
                  <a16:creationId xmlns:a16="http://schemas.microsoft.com/office/drawing/2014/main" id="{DD2F4026-C3EC-351D-7271-BBBCCD4A886F}"/>
                </a:ext>
              </a:extLst>
            </p:cNvPr>
            <p:cNvSpPr txBox="1"/>
            <p:nvPr/>
          </p:nvSpPr>
          <p:spPr>
            <a:xfrm>
              <a:off x="3551197" y="4431268"/>
              <a:ext cx="1173203"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2,053 SF</a:t>
              </a:r>
            </a:p>
          </p:txBody>
        </p:sp>
        <p:pic>
          <p:nvPicPr>
            <p:cNvPr id="30" name="Graphic 29" descr="Blueprint outline">
              <a:extLst>
                <a:ext uri="{FF2B5EF4-FFF2-40B4-BE49-F238E27FC236}">
                  <a16:creationId xmlns:a16="http://schemas.microsoft.com/office/drawing/2014/main" id="{88EA6266-BAD4-5E9E-2F90-4C31C6727FFB}"/>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3831474" y="3826276"/>
              <a:ext cx="612648" cy="612648"/>
            </a:xfrm>
            <a:prstGeom prst="rect">
              <a:avLst/>
            </a:prstGeom>
          </p:spPr>
        </p:pic>
      </p:grpSp>
      <p:sp>
        <p:nvSpPr>
          <p:cNvPr id="50" name="TextBox 49">
            <a:extLst>
              <a:ext uri="{FF2B5EF4-FFF2-40B4-BE49-F238E27FC236}">
                <a16:creationId xmlns:a16="http://schemas.microsoft.com/office/drawing/2014/main" id="{978C4103-F980-9415-8D0D-333BB973D8EB}"/>
              </a:ext>
            </a:extLst>
          </p:cNvPr>
          <p:cNvSpPr txBox="1"/>
          <p:nvPr/>
        </p:nvSpPr>
        <p:spPr>
          <a:xfrm>
            <a:off x="-4417740" y="3048000"/>
            <a:ext cx="4069081" cy="369332"/>
          </a:xfrm>
          <a:prstGeom prst="rect">
            <a:avLst/>
          </a:prstGeom>
          <a:noFill/>
        </p:spPr>
        <p:txBody>
          <a:bodyPr wrap="square">
            <a:spAutoFit/>
          </a:bodyPr>
          <a:lstStyle/>
          <a:p>
            <a:pPr algn="ctr"/>
            <a:r>
              <a:rPr lang="en-US" dirty="0">
                <a:solidFill>
                  <a:schemeClr val="bg1"/>
                </a:solidFill>
                <a:latin typeface="Century Gothic" panose="020B0502020202020204" pitchFamily="34" charset="0"/>
              </a:rPr>
              <a:t>Sat 10-12 &amp; Sun 10-12</a:t>
            </a:r>
          </a:p>
        </p:txBody>
      </p:sp>
      <p:sp>
        <p:nvSpPr>
          <p:cNvPr id="51" name="TextBox 50">
            <a:extLst>
              <a:ext uri="{FF2B5EF4-FFF2-40B4-BE49-F238E27FC236}">
                <a16:creationId xmlns:a16="http://schemas.microsoft.com/office/drawing/2014/main" id="{2592A8AE-A0B2-5194-E85C-1DF5BB4F6E00}"/>
              </a:ext>
            </a:extLst>
          </p:cNvPr>
          <p:cNvSpPr txBox="1"/>
          <p:nvPr/>
        </p:nvSpPr>
        <p:spPr>
          <a:xfrm>
            <a:off x="-4417741" y="2527611"/>
            <a:ext cx="4038604" cy="646331"/>
          </a:xfrm>
          <a:prstGeom prst="rect">
            <a:avLst/>
          </a:prstGeom>
          <a:noFill/>
        </p:spPr>
        <p:txBody>
          <a:bodyPr wrap="square">
            <a:spAutoFit/>
          </a:bodyPr>
          <a:lstStyle/>
          <a:p>
            <a:pPr algn="ctr"/>
            <a:r>
              <a:rPr lang="en-US" sz="3600" dirty="0">
                <a:solidFill>
                  <a:schemeClr val="bg1"/>
                </a:solidFill>
                <a:latin typeface="Cochocib Script Latin Pro" panose="02000503000000020003" pitchFamily="2" charset="0"/>
              </a:rPr>
              <a:t>Open House</a:t>
            </a:r>
            <a:endParaRPr lang="en-US" sz="3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1154</TotalTime>
  <Words>472</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Cochocib Script Latin Pro</vt:lpstr>
      <vt:lpstr>Office Theme</vt:lpstr>
      <vt:lpstr>#22025741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2022-11-16T15:05:36Z</dcterms:modified>
</cp:coreProperties>
</file>