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D0D0D"/>
    <a:srgbClr val="02216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2" d="100"/>
          <a:sy n="72" d="100"/>
        </p:scale>
        <p:origin x="3036" y="72"/>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3/3/2026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3/3/2026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3/3/2026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3/3/2026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3/3/2026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3/3/2026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3/3/2026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3/3/2026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3/3/2026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3/3/2026</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eg"/><Relationship Id="rId13" Type="http://schemas.openxmlformats.org/officeDocument/2006/relationships/image" Target="../media/image11.jpeg"/><Relationship Id="rId3" Type="http://schemas.openxmlformats.org/officeDocument/2006/relationships/hyperlink" Target="https://media.listingsinmotion.com/1527-Barquentine-Dr/" TargetMode="External"/><Relationship Id="rId7" Type="http://schemas.openxmlformats.org/officeDocument/2006/relationships/image" Target="../media/image5.jpeg"/><Relationship Id="rId12" Type="http://schemas.openxmlformats.org/officeDocument/2006/relationships/image" Target="../media/image10.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4.jpeg"/><Relationship Id="rId11" Type="http://schemas.openxmlformats.org/officeDocument/2006/relationships/image" Target="../media/image9.jpeg"/><Relationship Id="rId5" Type="http://schemas.openxmlformats.org/officeDocument/2006/relationships/image" Target="../media/image3.png"/><Relationship Id="rId15" Type="http://schemas.openxmlformats.org/officeDocument/2006/relationships/image" Target="../media/image13.jpeg"/><Relationship Id="rId10" Type="http://schemas.openxmlformats.org/officeDocument/2006/relationships/image" Target="../media/image8.jpeg"/><Relationship Id="rId4" Type="http://schemas.openxmlformats.org/officeDocument/2006/relationships/image" Target="../media/image2.jpg"/><Relationship Id="rId9" Type="http://schemas.openxmlformats.org/officeDocument/2006/relationships/image" Target="../media/image7.jpeg"/><Relationship Id="rId14" Type="http://schemas.openxmlformats.org/officeDocument/2006/relationships/image" Target="../media/image12.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t="777" b="777"/>
          <a:stretch/>
        </p:blipFill>
        <p:spPr bwMode="auto">
          <a:xfrm>
            <a:off x="99187" y="876146"/>
            <a:ext cx="5711443" cy="3772054"/>
          </a:xfrm>
          <a:prstGeom prst="rect">
            <a:avLst/>
          </a:prstGeom>
          <a:noFill/>
          <a:ln w="3175">
            <a:noFill/>
            <a:miter lim="800000"/>
            <a:headEnd/>
            <a:tailEnd/>
          </a:ln>
          <a:extLst>
            <a:ext uri="{909E8E84-426E-40DD-AFC4-6F175D3DCCD1}">
              <a14:hiddenFill xmlns:a14="http://schemas.microsoft.com/office/drawing/2010/main">
                <a:solidFill>
                  <a:schemeClr val="accent1"/>
                </a:solidFill>
              </a14:hiddenFill>
            </a:ext>
          </a:extLst>
        </p:spPr>
      </p:pic>
      <p:sp>
        <p:nvSpPr>
          <p:cNvPr id="3" name="Subtitle 2"/>
          <p:cNvSpPr>
            <a:spLocks noGrp="1"/>
          </p:cNvSpPr>
          <p:nvPr>
            <p:ph type="subTitle" idx="1"/>
          </p:nvPr>
        </p:nvSpPr>
        <p:spPr>
          <a:xfrm>
            <a:off x="0" y="4655257"/>
            <a:ext cx="7772400" cy="3125217"/>
          </a:xfrm>
        </p:spPr>
        <p:txBody>
          <a:bodyPr anchor="ctr">
            <a:noAutofit/>
          </a:bodyPr>
          <a:lstStyle/>
          <a:p>
            <a:r>
              <a:rPr lang="en-US" sz="850" dirty="0">
                <a:solidFill>
                  <a:srgbClr val="022169"/>
                </a:solidFill>
                <a:latin typeface="Montserrat Light" panose="00000400000000000000" pitchFamily="50" charset="0"/>
                <a:ea typeface="Open Sans" panose="020B0606030504020204" pitchFamily="34" charset="0"/>
                <a:cs typeface="Open Sans" panose="020B0606030504020204" pitchFamily="34" charset="0"/>
              </a:rPr>
              <a:t>Welcome to this beautifully maintained single-family home in the heart of an area commonly called Old Mount Pleasant...just outside of the Old Village Historic District , offering a comfortable, open floor plan designed for easy everyday living and effortless entertaining. Step inside to find a light-filled living space that flows seamlessly into the kitchen, complete with granite countertops, stainless steel appliances, custom cabinets with pull outs. The thoughtfully designed layout provides both openness and privacy, making it ideal for families, guests, or working from home. Enjoy peace of mind with an HVAC that is only 3 years old, adding long-term value and durability to this move-in ready property. </a:t>
            </a:r>
          </a:p>
          <a:p>
            <a:endParaRPr lang="en-US" sz="850" dirty="0">
              <a:solidFill>
                <a:srgbClr val="022169"/>
              </a:solidFill>
              <a:latin typeface="Montserrat Light" panose="00000400000000000000" pitchFamily="50" charset="0"/>
              <a:ea typeface="Open Sans" panose="020B0606030504020204" pitchFamily="34" charset="0"/>
              <a:cs typeface="Open Sans" panose="020B0606030504020204" pitchFamily="34" charset="0"/>
            </a:endParaRPr>
          </a:p>
          <a:p>
            <a:r>
              <a:rPr lang="en-US" sz="850" dirty="0">
                <a:solidFill>
                  <a:srgbClr val="022169"/>
                </a:solidFill>
                <a:latin typeface="Montserrat Light" panose="00000400000000000000" pitchFamily="50" charset="0"/>
                <a:ea typeface="Open Sans" panose="020B0606030504020204" pitchFamily="34" charset="0"/>
                <a:cs typeface="Open Sans" panose="020B0606030504020204" pitchFamily="34" charset="0"/>
              </a:rPr>
              <a:t>Located just a short walk from the iconic Pitt Street Bridge, you'll experience exceptional views of wildlife, including migratory birds, along with sweeping vistas of Charleston Harbor, the Charleston skyline, neighboring Sullivan's Island, and the surrounding coastal beauty.</a:t>
            </a:r>
          </a:p>
          <a:p>
            <a:endParaRPr lang="en-US" sz="850" dirty="0">
              <a:solidFill>
                <a:srgbClr val="022169"/>
              </a:solidFill>
              <a:latin typeface="Montserrat Light" panose="00000400000000000000" pitchFamily="50" charset="0"/>
              <a:ea typeface="Open Sans" panose="020B0606030504020204" pitchFamily="34" charset="0"/>
              <a:cs typeface="Open Sans" panose="020B0606030504020204" pitchFamily="34" charset="0"/>
            </a:endParaRPr>
          </a:p>
          <a:p>
            <a:r>
              <a:rPr lang="en-US" sz="850" dirty="0">
                <a:solidFill>
                  <a:srgbClr val="022169"/>
                </a:solidFill>
                <a:latin typeface="Montserrat Light" panose="00000400000000000000" pitchFamily="50" charset="0"/>
                <a:ea typeface="Open Sans" panose="020B0606030504020204" pitchFamily="34" charset="0"/>
                <a:cs typeface="Open Sans" panose="020B0606030504020204" pitchFamily="34" charset="0"/>
              </a:rPr>
              <a:t>Spend weekends soaking up the sun with a bike ride or a quick 10-minute drive to the pristine beaches of Sullivan's Island and Isle of Palms, or explore the rich history and renowned dining of downtown Charleston. The neighborhood offers wonderful walking opportunities for families and their four-legged friends, making it a perfect setting for an active coastal lifestyle.</a:t>
            </a:r>
          </a:p>
          <a:p>
            <a:r>
              <a:rPr lang="en-US" sz="850" dirty="0">
                <a:solidFill>
                  <a:srgbClr val="022169"/>
                </a:solidFill>
                <a:latin typeface="Montserrat Light" panose="00000400000000000000" pitchFamily="50" charset="0"/>
                <a:ea typeface="Open Sans" panose="020B0606030504020204" pitchFamily="34" charset="0"/>
                <a:cs typeface="Open Sans" panose="020B0606030504020204" pitchFamily="34" charset="0"/>
              </a:rPr>
              <a:t>This home in a neighborhood with no HOA, is also zoned for two award-winning schools: Mount Pleasant Academy and Moultrie Middle School, adding to its exceptional appeal.</a:t>
            </a:r>
          </a:p>
          <a:p>
            <a:endParaRPr lang="en-US" sz="850" dirty="0">
              <a:solidFill>
                <a:srgbClr val="022169"/>
              </a:solidFill>
              <a:latin typeface="Montserrat Light" panose="00000400000000000000" pitchFamily="50" charset="0"/>
              <a:ea typeface="Open Sans" panose="020B0606030504020204" pitchFamily="34" charset="0"/>
              <a:cs typeface="Open Sans" panose="020B0606030504020204" pitchFamily="34" charset="0"/>
            </a:endParaRPr>
          </a:p>
          <a:p>
            <a:r>
              <a:rPr lang="en-US" sz="850" dirty="0">
                <a:solidFill>
                  <a:srgbClr val="022169"/>
                </a:solidFill>
                <a:latin typeface="Montserrat Light" panose="00000400000000000000" pitchFamily="50" charset="0"/>
                <a:ea typeface="Open Sans" panose="020B0606030504020204" pitchFamily="34" charset="0"/>
                <a:cs typeface="Open Sans" panose="020B0606030504020204" pitchFamily="34" charset="0"/>
              </a:rPr>
              <a:t>With its unbeatable location, thoughtful updates, and access to some of the Lowcountry's most iconic views and beaches, this is a rare opportunity to enjoy the very best of Mount Pleasant living.</a:t>
            </a:r>
          </a:p>
          <a:p>
            <a:endParaRPr lang="en-US" sz="850" dirty="0">
              <a:solidFill>
                <a:srgbClr val="022169"/>
              </a:solidFill>
              <a:latin typeface="Montserrat Light" panose="00000400000000000000" pitchFamily="50" charset="0"/>
              <a:ea typeface="Open Sans" panose="020B0606030504020204" pitchFamily="34" charset="0"/>
              <a:cs typeface="Open Sans" panose="020B0606030504020204" pitchFamily="34" charset="0"/>
            </a:endParaRPr>
          </a:p>
          <a:p>
            <a:r>
              <a:rPr lang="en-US" sz="850" dirty="0">
                <a:solidFill>
                  <a:srgbClr val="022169"/>
                </a:solidFill>
                <a:latin typeface="Montserrat Light" panose="00000400000000000000" pitchFamily="50" charset="0"/>
                <a:ea typeface="Open Sans" panose="020B0606030504020204" pitchFamily="34" charset="0"/>
                <a:cs typeface="Open Sans" panose="020B0606030504020204" pitchFamily="34" charset="0"/>
              </a:rPr>
              <a:t>Schedule your private showing today and experience coastal charm at its finest. It is a lovely place to come home to.</a:t>
            </a:r>
          </a:p>
          <a:p>
            <a:endParaRPr lang="en-US" sz="850" dirty="0">
              <a:solidFill>
                <a:srgbClr val="022169"/>
              </a:solidFill>
              <a:latin typeface="Montserrat Light" panose="00000400000000000000" pitchFamily="50" charset="0"/>
              <a:ea typeface="Open Sans" panose="020B0606030504020204" pitchFamily="34" charset="0"/>
              <a:cs typeface="Open Sans" panose="020B0606030504020204" pitchFamily="34" charset="0"/>
            </a:endParaRPr>
          </a:p>
          <a:p>
            <a:r>
              <a:rPr lang="en-US" sz="850" dirty="0">
                <a:solidFill>
                  <a:srgbClr val="022169"/>
                </a:solidFill>
                <a:latin typeface="Montserrat Light" panose="00000400000000000000" pitchFamily="50" charset="0"/>
                <a:ea typeface="Open Sans" panose="020B0606030504020204" pitchFamily="34" charset="0"/>
                <a:cs typeface="Open Sans" panose="020B0606030504020204" pitchFamily="34" charset="0"/>
                <a:hlinkClick r:id="rId3"/>
              </a:rPr>
              <a:t>TAKE A VIRTUAL  TOUR</a:t>
            </a:r>
            <a:endParaRPr lang="en-US" sz="850" dirty="0">
              <a:solidFill>
                <a:srgbClr val="022169"/>
              </a:solidFill>
              <a:latin typeface="Montserrat Light" panose="00000400000000000000" pitchFamily="50" charset="0"/>
              <a:ea typeface="Open Sans" panose="020B0606030504020204" pitchFamily="34" charset="0"/>
              <a:cs typeface="Open Sans" panose="020B0606030504020204" pitchFamily="34" charset="0"/>
            </a:endParaRPr>
          </a:p>
        </p:txBody>
      </p:sp>
      <p:sp>
        <p:nvSpPr>
          <p:cNvPr id="2" name="Title 1"/>
          <p:cNvSpPr>
            <a:spLocks noGrp="1"/>
          </p:cNvSpPr>
          <p:nvPr>
            <p:ph type="ctrTitle"/>
          </p:nvPr>
        </p:nvSpPr>
        <p:spPr>
          <a:xfrm>
            <a:off x="0" y="0"/>
            <a:ext cx="7772400" cy="802341"/>
          </a:xfrm>
          <a:solidFill>
            <a:srgbClr val="022169"/>
          </a:solidFill>
        </p:spPr>
        <p:txBody>
          <a:bodyPr anchor="ctr">
            <a:noAutofit/>
          </a:bodyPr>
          <a:lstStyle/>
          <a:p>
            <a:r>
              <a:rPr lang="en-US" sz="2000" b="1" dirty="0">
                <a:solidFill>
                  <a:schemeClr val="bg1"/>
                </a:solidFill>
                <a:latin typeface="Montserrat SemiBold" panose="00000700000000000000" pitchFamily="50" charset="0"/>
                <a:ea typeface="Open Sans" panose="020B0606030504020204" pitchFamily="34" charset="0"/>
                <a:cs typeface="Open Sans" panose="020B0606030504020204" pitchFamily="34" charset="0"/>
              </a:rPr>
              <a:t>Charming Mt Pleasant Home Near Iconic Coastal Views</a:t>
            </a:r>
            <a:br>
              <a:rPr lang="en-US" sz="2000" b="1" dirty="0">
                <a:solidFill>
                  <a:schemeClr val="bg1"/>
                </a:solidFill>
                <a:latin typeface="Montserrat SemiBold" panose="00000700000000000000" pitchFamily="50" charset="0"/>
                <a:ea typeface="Open Sans" panose="020B0606030504020204" pitchFamily="34" charset="0"/>
                <a:cs typeface="Open Sans" panose="020B0606030504020204" pitchFamily="34" charset="0"/>
              </a:rPr>
            </a:br>
            <a:r>
              <a:rPr lang="en-US" sz="1500" b="1" dirty="0">
                <a:solidFill>
                  <a:srgbClr val="FFFF00"/>
                </a:solidFill>
                <a:latin typeface="Montserrat SemiBold" panose="00000700000000000000" pitchFamily="50" charset="0"/>
                <a:ea typeface="Open Sans" panose="020B0606030504020204" pitchFamily="34" charset="0"/>
                <a:cs typeface="Open Sans" panose="020B0606030504020204" pitchFamily="34" charset="0"/>
              </a:rPr>
              <a:t>OPEN HOUSE FRIDAY, MARCH 6</a:t>
            </a:r>
            <a:r>
              <a:rPr lang="en-US" sz="1500" b="1" baseline="30000" dirty="0">
                <a:solidFill>
                  <a:srgbClr val="FFFF00"/>
                </a:solidFill>
                <a:latin typeface="Montserrat SemiBold" panose="00000700000000000000" pitchFamily="50" charset="0"/>
                <a:ea typeface="Open Sans" panose="020B0606030504020204" pitchFamily="34" charset="0"/>
                <a:cs typeface="Open Sans" panose="020B0606030504020204" pitchFamily="34" charset="0"/>
              </a:rPr>
              <a:t>TH</a:t>
            </a:r>
            <a:r>
              <a:rPr lang="en-US" sz="1500" b="1" dirty="0">
                <a:solidFill>
                  <a:srgbClr val="FFFF00"/>
                </a:solidFill>
                <a:latin typeface="Montserrat SemiBold" panose="00000700000000000000" pitchFamily="50" charset="0"/>
                <a:ea typeface="Open Sans" panose="020B0606030504020204" pitchFamily="34" charset="0"/>
                <a:cs typeface="Open Sans" panose="020B0606030504020204" pitchFamily="34" charset="0"/>
              </a:rPr>
              <a:t>, 12:30-2 | DRAWING FOR $100 GIFT CARD</a:t>
            </a:r>
          </a:p>
        </p:txBody>
      </p:sp>
      <p:pic>
        <p:nvPicPr>
          <p:cNvPr id="1027" name="Picture 3"/>
          <p:cNvPicPr>
            <a:picLocks noChangeAspect="1" noChangeArrowheads="1"/>
          </p:cNvPicPr>
          <p:nvPr/>
        </p:nvPicPr>
        <p:blipFill>
          <a:blip r:embed="rId4" cstate="print">
            <a:extLst>
              <a:ext uri="{28A0092B-C50C-407E-A947-70E740481C1C}">
                <a14:useLocalDpi xmlns:a14="http://schemas.microsoft.com/office/drawing/2010/main" val="0"/>
              </a:ext>
            </a:extLst>
          </a:blip>
          <a:stretch>
            <a:fillRect/>
          </a:stretch>
        </p:blipFill>
        <p:spPr bwMode="auto">
          <a:xfrm>
            <a:off x="10095675" y="3444564"/>
            <a:ext cx="1938528" cy="1453896"/>
          </a:xfrm>
          <a:prstGeom prst="rect">
            <a:avLst/>
          </a:prstGeom>
          <a:noFill/>
          <a:ln w="31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sp>
        <p:nvSpPr>
          <p:cNvPr id="4" name="Rectangle 3"/>
          <p:cNvSpPr/>
          <p:nvPr/>
        </p:nvSpPr>
        <p:spPr>
          <a:xfrm>
            <a:off x="99185" y="4063425"/>
            <a:ext cx="5711445" cy="584775"/>
          </a:xfrm>
          <a:prstGeom prst="rect">
            <a:avLst/>
          </a:prstGeom>
          <a:solidFill>
            <a:srgbClr val="0D0D0D">
              <a:alpha val="50196"/>
            </a:srgbClr>
          </a:solidFill>
        </p:spPr>
        <p:txBody>
          <a:bodyPr wrap="square">
            <a:spAutoFit/>
          </a:bodyPr>
          <a:lstStyle/>
          <a:p>
            <a:pPr algn="ctr"/>
            <a:r>
              <a:rPr lang="en-US" dirty="0">
                <a:ln w="3175">
                  <a:noFill/>
                </a:ln>
                <a:solidFill>
                  <a:schemeClr val="bg1"/>
                </a:solidFill>
                <a:latin typeface="Montserrat SemiBold" panose="00000700000000000000" pitchFamily="50" charset="0"/>
                <a:ea typeface="Open Sans" panose="020B0606030504020204" pitchFamily="34" charset="0"/>
                <a:cs typeface="Open Sans" panose="020B0606030504020204" pitchFamily="34" charset="0"/>
              </a:rPr>
              <a:t>1527 Barquentine Drive</a:t>
            </a:r>
          </a:p>
          <a:p>
            <a:pPr algn="ctr"/>
            <a:r>
              <a:rPr lang="en-US" sz="1200" dirty="0">
                <a:ln w="3175">
                  <a:noFill/>
                </a:ln>
                <a:solidFill>
                  <a:schemeClr val="bg1"/>
                </a:solidFill>
                <a:latin typeface="Montserrat SemiBold" panose="00000700000000000000" pitchFamily="50" charset="0"/>
                <a:ea typeface="Open Sans" panose="020B0606030504020204" pitchFamily="34" charset="0"/>
                <a:cs typeface="Open Sans" panose="020B0606030504020204" pitchFamily="34" charset="0"/>
              </a:rPr>
              <a:t>Pirates Cove | Mount Pleasant, SC 29464 | MLS# 26004799 | $1,225,000</a:t>
            </a:r>
          </a:p>
        </p:txBody>
      </p:sp>
      <p:pic>
        <p:nvPicPr>
          <p:cNvPr id="1034" name="Picture 10"/>
          <p:cNvPicPr>
            <a:picLocks noChangeAspect="1" noChangeArrowheads="1"/>
          </p:cNvPicPr>
          <p:nvPr/>
        </p:nvPicPr>
        <p:blipFill>
          <a:blip r:embed="rId5">
            <a:extLst>
              <a:ext uri="{28A0092B-C50C-407E-A947-70E740481C1C}">
                <a14:useLocalDpi xmlns:a14="http://schemas.microsoft.com/office/drawing/2010/main" val="0"/>
              </a:ext>
            </a:extLst>
          </a:blip>
          <a:srcRect/>
          <a:stretch/>
        </p:blipFill>
        <p:spPr bwMode="auto">
          <a:xfrm>
            <a:off x="6310989" y="8961483"/>
            <a:ext cx="1362224" cy="76529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6" name="Rectangle 5"/>
          <p:cNvSpPr/>
          <p:nvPr/>
        </p:nvSpPr>
        <p:spPr>
          <a:xfrm>
            <a:off x="0" y="9858345"/>
            <a:ext cx="7772398" cy="200055"/>
          </a:xfrm>
          <a:prstGeom prst="rect">
            <a:avLst/>
          </a:prstGeom>
        </p:spPr>
        <p:txBody>
          <a:bodyPr wrap="square">
            <a:spAutoFit/>
          </a:bodyPr>
          <a:lstStyle/>
          <a:p>
            <a:pPr algn="ctr"/>
            <a:r>
              <a:rPr lang="en-US" sz="700" dirty="0">
                <a:solidFill>
                  <a:srgbClr val="022169"/>
                </a:solidFill>
                <a:latin typeface="Montserrat Light" panose="00000400000000000000" pitchFamily="50" charset="0"/>
                <a:ea typeface="Open Sans" panose="020B0606030504020204" pitchFamily="34" charset="0"/>
                <a:cs typeface="Open Sans" panose="020B0606030504020204" pitchFamily="34" charset="0"/>
              </a:rPr>
              <a:t>Coldwell Banker Realty | 1127 Queensborough Blvd | Suite 103 | Mt Pleasant, SC 29464</a:t>
            </a:r>
          </a:p>
        </p:txBody>
      </p:sp>
      <p:pic>
        <p:nvPicPr>
          <p:cNvPr id="7" name="Picture 2"/>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p:blipFill>
        <p:spPr bwMode="auto">
          <a:xfrm>
            <a:off x="-1582666" y="8729955"/>
            <a:ext cx="794370" cy="1190625"/>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3">
            <a:extLst>
              <a:ext uri="{FF2B5EF4-FFF2-40B4-BE49-F238E27FC236}">
                <a16:creationId xmlns:a16="http://schemas.microsoft.com/office/drawing/2014/main" id="{766BD634-42CD-6544-25BA-B4D827266FAC}"/>
              </a:ext>
            </a:extLst>
          </p:cNvPr>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p:blipFill>
        <p:spPr bwMode="auto">
          <a:xfrm>
            <a:off x="5948576" y="876146"/>
            <a:ext cx="1719661" cy="1152763"/>
          </a:xfrm>
          <a:prstGeom prst="rect">
            <a:avLst/>
          </a:prstGeom>
          <a:noFill/>
          <a:ln w="3175">
            <a:noFill/>
            <a:miter lim="800000"/>
            <a:headEnd/>
            <a:tailEnd/>
          </a:ln>
          <a:extLst>
            <a:ext uri="{909E8E84-426E-40DD-AFC4-6F175D3DCCD1}">
              <a14:hiddenFill xmlns:a14="http://schemas.microsoft.com/office/drawing/2010/main">
                <a:solidFill>
                  <a:schemeClr val="accent1"/>
                </a:solidFill>
              </a14:hiddenFill>
            </a:ext>
          </a:extLst>
        </p:spPr>
      </p:pic>
      <p:pic>
        <p:nvPicPr>
          <p:cNvPr id="10" name="Picture 3">
            <a:extLst>
              <a:ext uri="{FF2B5EF4-FFF2-40B4-BE49-F238E27FC236}">
                <a16:creationId xmlns:a16="http://schemas.microsoft.com/office/drawing/2014/main" id="{EB49BA9B-81BA-5B80-548C-9DF3674027DC}"/>
              </a:ext>
            </a:extLst>
          </p:cNvPr>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p:blipFill>
        <p:spPr bwMode="auto">
          <a:xfrm>
            <a:off x="5943600" y="3495437"/>
            <a:ext cx="1729613" cy="1151875"/>
          </a:xfrm>
          <a:prstGeom prst="rect">
            <a:avLst/>
          </a:prstGeom>
          <a:noFill/>
          <a:ln w="3175">
            <a:noFill/>
            <a:miter lim="800000"/>
            <a:headEnd/>
            <a:tailEnd/>
          </a:ln>
          <a:extLst>
            <a:ext uri="{909E8E84-426E-40DD-AFC4-6F175D3DCCD1}">
              <a14:hiddenFill xmlns:a14="http://schemas.microsoft.com/office/drawing/2010/main">
                <a:solidFill>
                  <a:schemeClr val="accent1"/>
                </a:solidFill>
              </a14:hiddenFill>
            </a:ext>
          </a:extLst>
        </p:spPr>
      </p:pic>
      <p:pic>
        <p:nvPicPr>
          <p:cNvPr id="13" name="Picture 3">
            <a:extLst>
              <a:ext uri="{FF2B5EF4-FFF2-40B4-BE49-F238E27FC236}">
                <a16:creationId xmlns:a16="http://schemas.microsoft.com/office/drawing/2014/main" id="{87D9767A-4F5E-15EC-8190-7DEC553B32B8}"/>
              </a:ext>
            </a:extLst>
          </p:cNvPr>
          <p:cNvPicPr>
            <a:picLocks noChangeAspect="1" noChangeArrowheads="1"/>
          </p:cNvPicPr>
          <p:nvPr/>
        </p:nvPicPr>
        <p:blipFill>
          <a:blip r:embed="rId9" cstate="print">
            <a:extLst>
              <a:ext uri="{28A0092B-C50C-407E-A947-70E740481C1C}">
                <a14:useLocalDpi xmlns:a14="http://schemas.microsoft.com/office/drawing/2010/main" val="0"/>
              </a:ext>
            </a:extLst>
          </a:blip>
          <a:srcRect/>
          <a:stretch/>
        </p:blipFill>
        <p:spPr bwMode="auto">
          <a:xfrm>
            <a:off x="5943601" y="2186236"/>
            <a:ext cx="1729611" cy="1151874"/>
          </a:xfrm>
          <a:prstGeom prst="rect">
            <a:avLst/>
          </a:prstGeom>
          <a:noFill/>
          <a:ln w="3175">
            <a:noFill/>
            <a:miter lim="800000"/>
            <a:headEnd/>
            <a:tailEnd/>
          </a:ln>
          <a:extLst>
            <a:ext uri="{909E8E84-426E-40DD-AFC4-6F175D3DCCD1}">
              <a14:hiddenFill xmlns:a14="http://schemas.microsoft.com/office/drawing/2010/main">
                <a:solidFill>
                  <a:schemeClr val="accent1"/>
                </a:solidFill>
              </a14:hiddenFill>
            </a:ext>
          </a:extLst>
        </p:spPr>
      </p:pic>
      <p:pic>
        <p:nvPicPr>
          <p:cNvPr id="14" name="Picture 3">
            <a:extLst>
              <a:ext uri="{FF2B5EF4-FFF2-40B4-BE49-F238E27FC236}">
                <a16:creationId xmlns:a16="http://schemas.microsoft.com/office/drawing/2014/main" id="{35100C6C-54D1-4616-A196-7CA477C4F2A6}"/>
              </a:ext>
            </a:extLst>
          </p:cNvPr>
          <p:cNvPicPr>
            <a:picLocks noChangeAspect="1" noChangeArrowheads="1"/>
          </p:cNvPicPr>
          <p:nvPr/>
        </p:nvPicPr>
        <p:blipFill>
          <a:blip r:embed="rId10" cstate="print">
            <a:extLst>
              <a:ext uri="{28A0092B-C50C-407E-A947-70E740481C1C}">
                <a14:useLocalDpi xmlns:a14="http://schemas.microsoft.com/office/drawing/2010/main" val="0"/>
              </a:ext>
            </a:extLst>
          </a:blip>
          <a:srcRect/>
          <a:stretch/>
        </p:blipFill>
        <p:spPr bwMode="auto">
          <a:xfrm>
            <a:off x="99369" y="7787896"/>
            <a:ext cx="1462674" cy="975116"/>
          </a:xfrm>
          <a:prstGeom prst="rect">
            <a:avLst/>
          </a:prstGeom>
          <a:noFill/>
          <a:ln w="3175">
            <a:noFill/>
            <a:miter lim="800000"/>
            <a:headEnd/>
            <a:tailEnd/>
          </a:ln>
          <a:extLst>
            <a:ext uri="{909E8E84-426E-40DD-AFC4-6F175D3DCCD1}">
              <a14:hiddenFill xmlns:a14="http://schemas.microsoft.com/office/drawing/2010/main">
                <a:solidFill>
                  <a:schemeClr val="accent1"/>
                </a:solidFill>
              </a14:hiddenFill>
            </a:ext>
          </a:extLst>
        </p:spPr>
      </p:pic>
      <p:pic>
        <p:nvPicPr>
          <p:cNvPr id="15" name="Picture 3">
            <a:extLst>
              <a:ext uri="{FF2B5EF4-FFF2-40B4-BE49-F238E27FC236}">
                <a16:creationId xmlns:a16="http://schemas.microsoft.com/office/drawing/2014/main" id="{C71C101B-B318-7915-86F2-6B31B3FE88F2}"/>
              </a:ext>
            </a:extLst>
          </p:cNvPr>
          <p:cNvPicPr>
            <a:picLocks noChangeAspect="1" noChangeArrowheads="1"/>
          </p:cNvPicPr>
          <p:nvPr/>
        </p:nvPicPr>
        <p:blipFill>
          <a:blip r:embed="rId11" cstate="print">
            <a:extLst>
              <a:ext uri="{28A0092B-C50C-407E-A947-70E740481C1C}">
                <a14:useLocalDpi xmlns:a14="http://schemas.microsoft.com/office/drawing/2010/main" val="0"/>
              </a:ext>
            </a:extLst>
          </a:blip>
          <a:srcRect/>
          <a:stretch/>
        </p:blipFill>
        <p:spPr bwMode="auto">
          <a:xfrm>
            <a:off x="1626934" y="7787775"/>
            <a:ext cx="1463038" cy="975358"/>
          </a:xfrm>
          <a:prstGeom prst="rect">
            <a:avLst/>
          </a:prstGeom>
          <a:noFill/>
          <a:ln w="3175">
            <a:noFill/>
            <a:miter lim="800000"/>
            <a:headEnd/>
            <a:tailEnd/>
          </a:ln>
          <a:extLst>
            <a:ext uri="{909E8E84-426E-40DD-AFC4-6F175D3DCCD1}">
              <a14:hiddenFill xmlns:a14="http://schemas.microsoft.com/office/drawing/2010/main">
                <a:solidFill>
                  <a:schemeClr val="accent1"/>
                </a:solidFill>
              </a14:hiddenFill>
            </a:ext>
          </a:extLst>
        </p:spPr>
      </p:pic>
      <p:pic>
        <p:nvPicPr>
          <p:cNvPr id="16" name="Picture 3">
            <a:extLst>
              <a:ext uri="{FF2B5EF4-FFF2-40B4-BE49-F238E27FC236}">
                <a16:creationId xmlns:a16="http://schemas.microsoft.com/office/drawing/2014/main" id="{75367D24-35EE-FA8F-DF9A-8095EFAE7509}"/>
              </a:ext>
            </a:extLst>
          </p:cNvPr>
          <p:cNvPicPr>
            <a:picLocks noChangeAspect="1" noChangeArrowheads="1"/>
          </p:cNvPicPr>
          <p:nvPr/>
        </p:nvPicPr>
        <p:blipFill>
          <a:blip r:embed="rId12" cstate="print">
            <a:extLst>
              <a:ext uri="{28A0092B-C50C-407E-A947-70E740481C1C}">
                <a14:useLocalDpi xmlns:a14="http://schemas.microsoft.com/office/drawing/2010/main" val="0"/>
              </a:ext>
            </a:extLst>
          </a:blip>
          <a:srcRect/>
          <a:stretch/>
        </p:blipFill>
        <p:spPr bwMode="auto">
          <a:xfrm>
            <a:off x="3155228" y="7788140"/>
            <a:ext cx="1461943" cy="974628"/>
          </a:xfrm>
          <a:prstGeom prst="rect">
            <a:avLst/>
          </a:prstGeom>
          <a:noFill/>
          <a:ln w="3175">
            <a:noFill/>
            <a:miter lim="800000"/>
            <a:headEnd/>
            <a:tailEnd/>
          </a:ln>
          <a:extLst>
            <a:ext uri="{909E8E84-426E-40DD-AFC4-6F175D3DCCD1}">
              <a14:hiddenFill xmlns:a14="http://schemas.microsoft.com/office/drawing/2010/main">
                <a:solidFill>
                  <a:schemeClr val="accent1"/>
                </a:solidFill>
              </a14:hiddenFill>
            </a:ext>
          </a:extLst>
        </p:spPr>
      </p:pic>
      <p:pic>
        <p:nvPicPr>
          <p:cNvPr id="18" name="Picture 3">
            <a:extLst>
              <a:ext uri="{FF2B5EF4-FFF2-40B4-BE49-F238E27FC236}">
                <a16:creationId xmlns:a16="http://schemas.microsoft.com/office/drawing/2014/main" id="{54D91C6E-BABB-38E3-259D-4BFCCB6AC5A3}"/>
              </a:ext>
            </a:extLst>
          </p:cNvPr>
          <p:cNvPicPr>
            <a:picLocks noChangeAspect="1" noChangeArrowheads="1"/>
          </p:cNvPicPr>
          <p:nvPr/>
        </p:nvPicPr>
        <p:blipFill>
          <a:blip r:embed="rId13" cstate="print">
            <a:extLst>
              <a:ext uri="{28A0092B-C50C-407E-A947-70E740481C1C}">
                <a14:useLocalDpi xmlns:a14="http://schemas.microsoft.com/office/drawing/2010/main" val="0"/>
              </a:ext>
            </a:extLst>
          </a:blip>
          <a:srcRect/>
          <a:stretch/>
        </p:blipFill>
        <p:spPr bwMode="auto">
          <a:xfrm>
            <a:off x="6210721" y="7787531"/>
            <a:ext cx="1461943" cy="974628"/>
          </a:xfrm>
          <a:prstGeom prst="rect">
            <a:avLst/>
          </a:prstGeom>
          <a:noFill/>
          <a:ln w="3175">
            <a:noFill/>
            <a:miter lim="800000"/>
            <a:headEnd/>
            <a:tailEnd/>
          </a:ln>
          <a:extLst>
            <a:ext uri="{909E8E84-426E-40DD-AFC4-6F175D3DCCD1}">
              <a14:hiddenFill xmlns:a14="http://schemas.microsoft.com/office/drawing/2010/main">
                <a:solidFill>
                  <a:schemeClr val="accent1"/>
                </a:solidFill>
              </a14:hiddenFill>
            </a:ext>
          </a:extLst>
        </p:spPr>
      </p:pic>
      <p:sp>
        <p:nvSpPr>
          <p:cNvPr id="11" name="Rectangle 10">
            <a:extLst>
              <a:ext uri="{FF2B5EF4-FFF2-40B4-BE49-F238E27FC236}">
                <a16:creationId xmlns:a16="http://schemas.microsoft.com/office/drawing/2014/main" id="{F862700D-0B62-F372-3844-C1E154AE4809}"/>
              </a:ext>
            </a:extLst>
          </p:cNvPr>
          <p:cNvSpPr/>
          <p:nvPr/>
        </p:nvSpPr>
        <p:spPr>
          <a:xfrm>
            <a:off x="2394722" y="8936326"/>
            <a:ext cx="2982956" cy="815608"/>
          </a:xfrm>
          <a:prstGeom prst="rect">
            <a:avLst/>
          </a:prstGeom>
        </p:spPr>
        <p:txBody>
          <a:bodyPr wrap="square">
            <a:spAutoFit/>
          </a:bodyPr>
          <a:lstStyle/>
          <a:p>
            <a:pPr algn="ctr"/>
            <a:r>
              <a:rPr lang="en-US" sz="1400" b="1" dirty="0">
                <a:solidFill>
                  <a:srgbClr val="022169"/>
                </a:solidFill>
                <a:latin typeface="Montserrat Light" panose="00000400000000000000" pitchFamily="50" charset="0"/>
              </a:rPr>
              <a:t>Cheryll Woods-Flowers</a:t>
            </a:r>
          </a:p>
          <a:p>
            <a:pPr algn="ctr"/>
            <a:r>
              <a:rPr lang="en-US" sz="1100" dirty="0">
                <a:solidFill>
                  <a:srgbClr val="022169"/>
                </a:solidFill>
                <a:latin typeface="Montserrat Light" panose="00000400000000000000" pitchFamily="50" charset="0"/>
                <a:ea typeface="Open Sans" panose="020B0606030504020204" pitchFamily="34" charset="0"/>
                <a:cs typeface="Open Sans" panose="020B0606030504020204" pitchFamily="34" charset="0"/>
              </a:rPr>
              <a:t>843-442-2219</a:t>
            </a:r>
          </a:p>
          <a:p>
            <a:pPr algn="ctr"/>
            <a:r>
              <a:rPr lang="en-US" sz="1100" dirty="0">
                <a:solidFill>
                  <a:srgbClr val="022169"/>
                </a:solidFill>
                <a:latin typeface="Montserrat Light" panose="00000400000000000000" pitchFamily="50" charset="0"/>
                <a:ea typeface="Open Sans" panose="020B0606030504020204" pitchFamily="34" charset="0"/>
                <a:cs typeface="Open Sans" panose="020B0606030504020204" pitchFamily="34" charset="0"/>
              </a:rPr>
              <a:t>cflowers@woodsflowers.com</a:t>
            </a:r>
          </a:p>
          <a:p>
            <a:pPr algn="ctr"/>
            <a:r>
              <a:rPr lang="en-US" sz="1100" dirty="0">
                <a:solidFill>
                  <a:srgbClr val="022169"/>
                </a:solidFill>
                <a:latin typeface="Montserrat Light" panose="00000400000000000000" pitchFamily="50" charset="0"/>
                <a:ea typeface="Open Sans" panose="020B0606030504020204" pitchFamily="34" charset="0"/>
                <a:cs typeface="Open Sans" panose="020B0606030504020204" pitchFamily="34" charset="0"/>
              </a:rPr>
              <a:t>www.woodsflowers.com</a:t>
            </a:r>
          </a:p>
        </p:txBody>
      </p:sp>
      <p:pic>
        <p:nvPicPr>
          <p:cNvPr id="17" name="Picture 3">
            <a:extLst>
              <a:ext uri="{FF2B5EF4-FFF2-40B4-BE49-F238E27FC236}">
                <a16:creationId xmlns:a16="http://schemas.microsoft.com/office/drawing/2014/main" id="{63201610-1670-A389-AFEC-0412F7B3CC0F}"/>
              </a:ext>
            </a:extLst>
          </p:cNvPr>
          <p:cNvPicPr>
            <a:picLocks noChangeAspect="1" noChangeArrowheads="1"/>
          </p:cNvPicPr>
          <p:nvPr/>
        </p:nvPicPr>
        <p:blipFill>
          <a:blip r:embed="rId14" cstate="print">
            <a:extLst>
              <a:ext uri="{28A0092B-C50C-407E-A947-70E740481C1C}">
                <a14:useLocalDpi xmlns:a14="http://schemas.microsoft.com/office/drawing/2010/main" val="0"/>
              </a:ext>
            </a:extLst>
          </a:blip>
          <a:srcRect/>
          <a:stretch/>
        </p:blipFill>
        <p:spPr bwMode="auto">
          <a:xfrm>
            <a:off x="4682610" y="7787896"/>
            <a:ext cx="1462674" cy="975116"/>
          </a:xfrm>
          <a:prstGeom prst="rect">
            <a:avLst/>
          </a:prstGeom>
          <a:noFill/>
          <a:ln w="3175">
            <a:noFill/>
            <a:miter lim="800000"/>
            <a:headEnd/>
            <a:tailEnd/>
          </a:ln>
          <a:extLst>
            <a:ext uri="{909E8E84-426E-40DD-AFC4-6F175D3DCCD1}">
              <a14:hiddenFill xmlns:a14="http://schemas.microsoft.com/office/drawing/2010/main">
                <a:solidFill>
                  <a:schemeClr val="accent1"/>
                </a:solidFill>
              </a14:hiddenFill>
            </a:ext>
          </a:extLst>
        </p:spPr>
      </p:pic>
      <p:pic>
        <p:nvPicPr>
          <p:cNvPr id="8" name="Picture 2" descr="Agent Photo">
            <a:extLst>
              <a:ext uri="{FF2B5EF4-FFF2-40B4-BE49-F238E27FC236}">
                <a16:creationId xmlns:a16="http://schemas.microsoft.com/office/drawing/2014/main" id="{93975913-23AE-EEF1-F9CF-53C7E7B36A7D}"/>
              </a:ext>
            </a:extLst>
          </p:cNvPr>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99186" y="8867880"/>
            <a:ext cx="952500" cy="9525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8582843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181</TotalTime>
  <Words>395</Words>
  <Application>Microsoft Office PowerPoint</Application>
  <PresentationFormat>Custom</PresentationFormat>
  <Paragraphs>20</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Montserrat Light</vt:lpstr>
      <vt:lpstr>Montserrat SemiBold</vt:lpstr>
      <vt:lpstr>Office Theme</vt:lpstr>
      <vt:lpstr>Charming Mt Pleasant Home Near Iconic Coastal Views OPEN HOUSE FRIDAY, MARCH 6TH, 12:30-2 | DRAWING FOR $100 GIFT CARD</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32</cp:revision>
  <dcterms:created xsi:type="dcterms:W3CDTF">2006-08-16T00:00:00Z</dcterms:created>
  <dcterms:modified xsi:type="dcterms:W3CDTF">2026-03-03T16:32:52Z</dcterms:modified>
</cp:coreProperties>
</file>