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208"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12/2/2014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12/2/2014</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4327" y="4499467"/>
            <a:ext cx="5696473" cy="4170903"/>
          </a:xfrm>
        </p:spPr>
        <p:txBody>
          <a:bodyPr anchor="ctr">
            <a:noAutofit/>
          </a:bodyPr>
          <a:lstStyle/>
          <a:p>
            <a:r>
              <a:rPr lang="en-US" sz="1250" dirty="0">
                <a:effectLst>
                  <a:outerShdw blurRad="38100" dist="38100" dir="2700000" algn="tl">
                    <a:srgbClr val="000000">
                      <a:alpha val="43137"/>
                    </a:srgbClr>
                  </a:outerShdw>
                </a:effectLst>
                <a:latin typeface="Trebuchet MS" panose="020B0603020202020204" pitchFamily="34" charset="0"/>
              </a:rPr>
              <a:t>Location. Location .Location.. 1528 Sea Palms Crescent is a three bedroom, three bathroom luxurious townhouse in the highly desirable subdivision of Marais in the Seaside Farms community. This particular townhome backs up to a protected wetland for extreme privacy. The first floor of this popular Pinckney floor plan boasts a large living area with fireplace, separate dining area, a light and cheery kitchen with Electrolux stainless refrigerator and unique countertops and backsplash from Germany. There is a guest bedroom (currently used as office) and full bath on the main floor and a wonderful deck off the living area that is accessed by an extra large Anderson eight foot high door opening that allows for a ton of light. Upstairs has the spacious master suite with a great tiled bath with double vanity, large soaking tub and separate shower. There is another guest bedroom / bath upstairs and a laundry area. There are 9 foot ceilings on both floors, red oak hardwood floors throughout entire home other than the tiled baths. There are high end upgrades throughout that enhance the utility and comfort of this deluxe and well appointed residence. The garage has room for two cars, golf cart or boat as well as additional storage. The Marais community has a private pool and in only a short drive over the IOP Connector to the beaches. Great shopping, fine dining, coffee and more within a quick stroll or golf cart ride through the neighborhood. Also, Marais just received FEMA approval for AE flood designation beginning Nov 20, 2014.</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3231" r="14484" b="11372"/>
          <a:stretch/>
        </p:blipFill>
        <p:spPr>
          <a:xfrm>
            <a:off x="1739374" y="74070"/>
            <a:ext cx="5486400" cy="4425398"/>
          </a:xfrm>
          <a:prstGeom prst="rect">
            <a:avLst/>
          </a:prstGeom>
          <a:ln>
            <a:noFill/>
          </a:ln>
          <a:effectLst>
            <a:softEdge rad="112500"/>
          </a:effectLst>
        </p:spPr>
      </p:pic>
      <p:sp>
        <p:nvSpPr>
          <p:cNvPr id="2" name="Title 1"/>
          <p:cNvSpPr>
            <a:spLocks noGrp="1"/>
          </p:cNvSpPr>
          <p:nvPr>
            <p:ph type="ctrTitle"/>
          </p:nvPr>
        </p:nvSpPr>
        <p:spPr>
          <a:xfrm>
            <a:off x="1794707" y="3442607"/>
            <a:ext cx="5375735" cy="1056861"/>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1528 Sea Palms Crescent</a:t>
            </a:r>
            <a:r>
              <a:rPr lang="en-US" sz="20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
            </a:r>
            <a:br>
              <a:rPr lang="en-US" sz="20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br>
            <a:r>
              <a:rPr lang="en-US" sz="1600" cap="none" dirty="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Marais @ Seaside Farms ~ Mount </a:t>
            </a:r>
            <a:r>
              <a:rPr lang="en-US" sz="16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Pleasant</a:t>
            </a:r>
            <a:r>
              <a:rPr lang="en-US" sz="1600" cap="none" dirty="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
            </a:r>
            <a:br>
              <a:rPr lang="en-US" sz="1600" cap="none" dirty="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br>
            <a:r>
              <a:rPr lang="en-US" sz="1600" cap="none" dirty="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MLS# 1426249 ~ $415,000</a:t>
            </a: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b="11525"/>
          <a:stretch/>
        </p:blipFill>
        <p:spPr>
          <a:xfrm>
            <a:off x="5860801" y="9034669"/>
            <a:ext cx="1364974" cy="1023731"/>
          </a:xfrm>
          <a:prstGeom prst="rect">
            <a:avLst/>
          </a:prstGeom>
          <a:ln>
            <a:noFill/>
          </a:ln>
          <a:effectLst>
            <a:softEdge rad="112500"/>
          </a:effectLst>
        </p:spPr>
      </p:pic>
      <p:pic>
        <p:nvPicPr>
          <p:cNvPr id="6" name="Picture 5"/>
          <p:cNvPicPr>
            <a:picLocks/>
          </p:cNvPicPr>
          <p:nvPr/>
        </p:nvPicPr>
        <p:blipFill rotWithShape="1">
          <a:blip r:embed="rId4" cstate="print">
            <a:extLst>
              <a:ext uri="{28A0092B-C50C-407E-A947-70E740481C1C}">
                <a14:useLocalDpi xmlns:a14="http://schemas.microsoft.com/office/drawing/2010/main" val="0"/>
              </a:ext>
            </a:extLst>
          </a:blip>
          <a:srcRect b="8571"/>
          <a:stretch/>
        </p:blipFill>
        <p:spPr>
          <a:xfrm>
            <a:off x="164327" y="74070"/>
            <a:ext cx="1378226" cy="1033670"/>
          </a:xfrm>
          <a:prstGeom prst="rect">
            <a:avLst/>
          </a:prstGeom>
          <a:ln>
            <a:noFill/>
          </a:ln>
          <a:effectLst>
            <a:softEdge rad="112500"/>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pic>
        <p:nvPicPr>
          <p:cNvPr id="8" name="Picture 7"/>
          <p:cNvPicPr>
            <a:picLocks/>
          </p:cNvPicPr>
          <p:nvPr/>
        </p:nvPicPr>
        <p:blipFill rotWithShape="1">
          <a:blip r:embed="rId6" cstate="print">
            <a:extLst>
              <a:ext uri="{28A0092B-C50C-407E-A947-70E740481C1C}">
                <a14:useLocalDpi xmlns:a14="http://schemas.microsoft.com/office/drawing/2010/main" val="0"/>
              </a:ext>
            </a:extLst>
          </a:blip>
          <a:srcRect b="12399"/>
          <a:stretch/>
        </p:blipFill>
        <p:spPr>
          <a:xfrm>
            <a:off x="5847549" y="4581560"/>
            <a:ext cx="1378226" cy="1033670"/>
          </a:xfrm>
          <a:prstGeom prst="rect">
            <a:avLst/>
          </a:prstGeom>
          <a:ln>
            <a:noFill/>
          </a:ln>
          <a:effectLst>
            <a:softEdge rad="112500"/>
          </a:effectLst>
        </p:spPr>
      </p:pic>
      <p:pic>
        <p:nvPicPr>
          <p:cNvPr id="9" name="Picture 8"/>
          <p:cNvPicPr>
            <a:picLocks/>
          </p:cNvPicPr>
          <p:nvPr/>
        </p:nvPicPr>
        <p:blipFill rotWithShape="1">
          <a:blip r:embed="rId7" cstate="print">
            <a:extLst>
              <a:ext uri="{28A0092B-C50C-407E-A947-70E740481C1C}">
                <a14:useLocalDpi xmlns:a14="http://schemas.microsoft.com/office/drawing/2010/main" val="0"/>
              </a:ext>
            </a:extLst>
          </a:blip>
          <a:srcRect b="4735"/>
          <a:stretch/>
        </p:blipFill>
        <p:spPr>
          <a:xfrm>
            <a:off x="164327" y="3465798"/>
            <a:ext cx="1378226" cy="1033670"/>
          </a:xfrm>
          <a:prstGeom prst="rect">
            <a:avLst/>
          </a:prstGeom>
          <a:ln>
            <a:noFill/>
          </a:ln>
          <a:effectLst>
            <a:softEdge rad="112500"/>
          </a:effectLst>
        </p:spPr>
      </p:pic>
      <p:pic>
        <p:nvPicPr>
          <p:cNvPr id="10" name="Picture 9"/>
          <p:cNvPicPr>
            <a:picLocks/>
          </p:cNvPicPr>
          <p:nvPr/>
        </p:nvPicPr>
        <p:blipFill rotWithShape="1">
          <a:blip r:embed="rId8" cstate="print">
            <a:extLst>
              <a:ext uri="{28A0092B-C50C-407E-A947-70E740481C1C}">
                <a14:useLocalDpi xmlns:a14="http://schemas.microsoft.com/office/drawing/2010/main" val="0"/>
              </a:ext>
            </a:extLst>
          </a:blip>
          <a:srcRect b="8571"/>
          <a:stretch/>
        </p:blipFill>
        <p:spPr>
          <a:xfrm>
            <a:off x="164327" y="1204646"/>
            <a:ext cx="1378226" cy="1033670"/>
          </a:xfrm>
          <a:prstGeom prst="rect">
            <a:avLst/>
          </a:prstGeom>
          <a:ln>
            <a:noFill/>
          </a:ln>
          <a:effectLst>
            <a:softEdge rad="112500"/>
          </a:effectLst>
        </p:spPr>
      </p:pic>
      <p:pic>
        <p:nvPicPr>
          <p:cNvPr id="11" name="Picture 10"/>
          <p:cNvPicPr>
            <a:picLocks/>
          </p:cNvPicPr>
          <p:nvPr/>
        </p:nvPicPr>
        <p:blipFill rotWithShape="1">
          <a:blip r:embed="rId9" cstate="print">
            <a:extLst>
              <a:ext uri="{28A0092B-C50C-407E-A947-70E740481C1C}">
                <a14:useLocalDpi xmlns:a14="http://schemas.microsoft.com/office/drawing/2010/main" val="0"/>
              </a:ext>
            </a:extLst>
          </a:blip>
          <a:srcRect b="8571"/>
          <a:stretch/>
        </p:blipFill>
        <p:spPr>
          <a:xfrm>
            <a:off x="5847549" y="6813084"/>
            <a:ext cx="1378226" cy="1033670"/>
          </a:xfrm>
          <a:prstGeom prst="rect">
            <a:avLst/>
          </a:prstGeom>
          <a:ln>
            <a:noFill/>
          </a:ln>
          <a:effectLst>
            <a:softEdge rad="112500"/>
          </a:effectLst>
        </p:spPr>
      </p:pic>
      <p:pic>
        <p:nvPicPr>
          <p:cNvPr id="12" name="Picture 11"/>
          <p:cNvPicPr>
            <a:picLocks/>
          </p:cNvPicPr>
          <p:nvPr/>
        </p:nvPicPr>
        <p:blipFill rotWithShape="1">
          <a:blip r:embed="rId10" cstate="print">
            <a:extLst>
              <a:ext uri="{28A0092B-C50C-407E-A947-70E740481C1C}">
                <a14:useLocalDpi xmlns:a14="http://schemas.microsoft.com/office/drawing/2010/main" val="0"/>
              </a:ext>
            </a:extLst>
          </a:blip>
          <a:srcRect b="7675"/>
          <a:stretch/>
        </p:blipFill>
        <p:spPr>
          <a:xfrm>
            <a:off x="5860801" y="7928846"/>
            <a:ext cx="1364974" cy="1023730"/>
          </a:xfrm>
          <a:prstGeom prst="rect">
            <a:avLst/>
          </a:prstGeom>
          <a:ln>
            <a:noFill/>
          </a:ln>
          <a:effectLst>
            <a:softEdge rad="112500"/>
          </a:effectLst>
        </p:spPr>
      </p:pic>
      <p:pic>
        <p:nvPicPr>
          <p:cNvPr id="13" name="Picture 12"/>
          <p:cNvPicPr>
            <a:picLocks/>
          </p:cNvPicPr>
          <p:nvPr/>
        </p:nvPicPr>
        <p:blipFill rotWithShape="1">
          <a:blip r:embed="rId11" cstate="print">
            <a:extLst>
              <a:ext uri="{28A0092B-C50C-407E-A947-70E740481C1C}">
                <a14:useLocalDpi xmlns:a14="http://schemas.microsoft.com/office/drawing/2010/main" val="0"/>
              </a:ext>
            </a:extLst>
          </a:blip>
          <a:srcRect b="8571"/>
          <a:stretch/>
        </p:blipFill>
        <p:spPr>
          <a:xfrm>
            <a:off x="164327" y="2335222"/>
            <a:ext cx="1378226" cy="1033670"/>
          </a:xfrm>
          <a:prstGeom prst="rect">
            <a:avLst/>
          </a:prstGeom>
          <a:ln>
            <a:noFill/>
          </a:ln>
          <a:effectLst>
            <a:softEdge rad="112500"/>
          </a:effectLst>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397534" y="8892541"/>
            <a:ext cx="992622" cy="1148868"/>
          </a:xfrm>
          <a:prstGeom prst="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7" name="Rectangle 16"/>
          <p:cNvSpPr/>
          <p:nvPr/>
        </p:nvSpPr>
        <p:spPr>
          <a:xfrm>
            <a:off x="1259841" y="8901068"/>
            <a:ext cx="3137694" cy="1077218"/>
          </a:xfrm>
          <a:prstGeom prst="rect">
            <a:avLst/>
          </a:prstGeom>
        </p:spPr>
        <p:txBody>
          <a:bodyPr wrap="square">
            <a:spAutoFit/>
          </a:bodyPr>
          <a:lstStyle/>
          <a:p>
            <a:pPr algn="ctr"/>
            <a:r>
              <a:rPr lang="en-US" dirty="0">
                <a:latin typeface="Trebuchet MS" panose="020B0603020202020204" pitchFamily="34" charset="0"/>
              </a:rPr>
              <a:t>Clay Cunningham</a:t>
            </a:r>
          </a:p>
          <a:p>
            <a:pPr algn="ctr"/>
            <a:r>
              <a:rPr lang="en-US" sz="1100" dirty="0">
                <a:latin typeface="Trebuchet MS" panose="020B0603020202020204" pitchFamily="34" charset="0"/>
              </a:rPr>
              <a:t>Office - (843) 886-8110</a:t>
            </a:r>
          </a:p>
          <a:p>
            <a:pPr algn="ctr"/>
            <a:r>
              <a:rPr lang="en-US" sz="1100" dirty="0">
                <a:latin typeface="Trebuchet MS" panose="020B0603020202020204" pitchFamily="34" charset="0"/>
              </a:rPr>
              <a:t>Cell - (843) 345-4647</a:t>
            </a:r>
          </a:p>
          <a:p>
            <a:pPr algn="ctr"/>
            <a:r>
              <a:rPr lang="en-US" sz="1100" dirty="0">
                <a:latin typeface="Trebuchet MS" panose="020B0603020202020204" pitchFamily="34" charset="0"/>
              </a:rPr>
              <a:t>Fax - (843) 202-2921</a:t>
            </a:r>
          </a:p>
          <a:p>
            <a:pPr algn="ctr"/>
            <a:r>
              <a:rPr lang="en-US" sz="1100" dirty="0">
                <a:latin typeface="Trebuchet MS" panose="020B0603020202020204" pitchFamily="34" charset="0"/>
              </a:rPr>
              <a:t>clay@carolinaone.com</a:t>
            </a:r>
            <a:endParaRPr lang="en-US" sz="1100" dirty="0"/>
          </a:p>
        </p:txBody>
      </p:sp>
      <p:sp>
        <p:nvSpPr>
          <p:cNvPr id="18" name="Rectangle 17"/>
          <p:cNvSpPr/>
          <p:nvPr/>
        </p:nvSpPr>
        <p:spPr>
          <a:xfrm>
            <a:off x="0" y="9533578"/>
            <a:ext cx="1524000" cy="415498"/>
          </a:xfrm>
          <a:prstGeom prst="rect">
            <a:avLst/>
          </a:prstGeom>
        </p:spPr>
        <p:txBody>
          <a:bodyPr wrap="square">
            <a:spAutoFit/>
          </a:bodyPr>
          <a:lstStyle/>
          <a:p>
            <a:pPr algn="ctr"/>
            <a:r>
              <a:rPr lang="en-US" sz="700" dirty="0">
                <a:latin typeface="Trebuchet MS" panose="020B0603020202020204" pitchFamily="34" charset="0"/>
              </a:rPr>
              <a:t>Carolina One Real Estate</a:t>
            </a:r>
          </a:p>
          <a:p>
            <a:pPr algn="ctr"/>
            <a:r>
              <a:rPr lang="en-US" sz="700" dirty="0">
                <a:latin typeface="Trebuchet MS" panose="020B0603020202020204" pitchFamily="34" charset="0"/>
              </a:rPr>
              <a:t>1400-E Palm Boulevard</a:t>
            </a:r>
          </a:p>
          <a:p>
            <a:pPr algn="ctr"/>
            <a:r>
              <a:rPr lang="en-US" sz="700" dirty="0">
                <a:latin typeface="Trebuchet MS" panose="020B0603020202020204" pitchFamily="34" charset="0"/>
              </a:rPr>
              <a:t>Isle of Palms, SC 29451</a:t>
            </a:r>
          </a:p>
        </p:txBody>
      </p:sp>
      <p:pic>
        <p:nvPicPr>
          <p:cNvPr id="19" name="Picture 18"/>
          <p:cNvPicPr>
            <a:picLocks/>
          </p:cNvPicPr>
          <p:nvPr/>
        </p:nvPicPr>
        <p:blipFill rotWithShape="1">
          <a:blip r:embed="rId14" cstate="print">
            <a:extLst>
              <a:ext uri="{28A0092B-C50C-407E-A947-70E740481C1C}">
                <a14:useLocalDpi xmlns:a14="http://schemas.microsoft.com/office/drawing/2010/main" val="0"/>
              </a:ext>
            </a:extLst>
          </a:blip>
          <a:srcRect b="8571"/>
          <a:stretch/>
        </p:blipFill>
        <p:spPr>
          <a:xfrm>
            <a:off x="5847549" y="5697322"/>
            <a:ext cx="1378226" cy="1033670"/>
          </a:xfrm>
          <a:prstGeom prst="rect">
            <a:avLst/>
          </a:prstGeom>
          <a:ln>
            <a:noFill/>
          </a:ln>
          <a:effectLst>
            <a:softEdge rad="112500"/>
          </a:effectLst>
        </p:spPr>
      </p:pic>
      <p:sp>
        <p:nvSpPr>
          <p:cNvPr id="15" name="Rectangle 14"/>
          <p:cNvSpPr/>
          <p:nvPr/>
        </p:nvSpPr>
        <p:spPr>
          <a:xfrm>
            <a:off x="-5791200" y="3046739"/>
            <a:ext cx="5426441" cy="338554"/>
          </a:xfrm>
          <a:prstGeom prst="rect">
            <a:avLst/>
          </a:prstGeom>
        </p:spPr>
        <p:txBody>
          <a:bodyPr wrap="square">
            <a:spAutoFit/>
          </a:bodyPr>
          <a:lstStyle/>
          <a:p>
            <a:r>
              <a:rPr lang="en-US" sz="1600" b="1" i="1" u="sng" dirty="0" smtClean="0">
                <a:solidFill>
                  <a:schemeClr val="bg1"/>
                </a:solidFill>
                <a:effectLst>
                  <a:outerShdw blurRad="38100" dist="38100" dir="2700000" algn="tl">
                    <a:srgbClr val="000000">
                      <a:alpha val="43137"/>
                    </a:srgbClr>
                  </a:outerShdw>
                </a:effectLst>
              </a:rPr>
              <a:t>See more at www.2161shellring.com</a:t>
            </a:r>
            <a:endParaRPr lang="en-US" sz="1600" b="1"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48</TotalTime>
  <Words>326</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1528 Sea Palms Crescent Marais @ Seaside Farms ~ Mount Pleasant MLS# 1426249 ~ $415,000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12</cp:revision>
  <dcterms:created xsi:type="dcterms:W3CDTF">2006-08-16T00:00:00Z</dcterms:created>
  <dcterms:modified xsi:type="dcterms:W3CDTF">2014-12-02T20:49:53Z</dcterms:modified>
</cp:coreProperties>
</file>