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29F58"/>
    <a:srgbClr val="132B5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76" y="198"/>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6/14/2018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6/14/2018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pn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pn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 y="0"/>
            <a:ext cx="5665037" cy="3191570"/>
          </a:xfrm>
          <a:prstGeom prst="rect">
            <a:avLst/>
          </a:prstGeom>
          <a:ln w="9525">
            <a:noFill/>
            <a:miter lim="800000"/>
            <a:headEnd/>
            <a:tailEnd/>
          </a:ln>
          <a:effectLst/>
          <a:extLst>
            <a:ext uri="{909E8E84-426E-40DD-AFC4-6F175D3DCCD1}">
              <a14:hiddenFill xmlns:a14="http://schemas.microsoft.com/office/drawing/2010/main">
                <a:solidFill>
                  <a:schemeClr val="accent1"/>
                </a:solidFill>
              </a14:hiddenFill>
            </a:ext>
          </a:extLst>
        </p:spPr>
      </p:pic>
      <p:sp>
        <p:nvSpPr>
          <p:cNvPr id="7" name="Rectangle 6">
            <a:extLst>
              <a:ext uri="{FF2B5EF4-FFF2-40B4-BE49-F238E27FC236}">
                <a16:creationId xmlns:a16="http://schemas.microsoft.com/office/drawing/2014/main" id="{6CE1EEFF-12E5-484E-8F72-CA2F235BEB36}"/>
              </a:ext>
            </a:extLst>
          </p:cNvPr>
          <p:cNvSpPr/>
          <p:nvPr/>
        </p:nvSpPr>
        <p:spPr>
          <a:xfrm>
            <a:off x="-1" y="-609600"/>
            <a:ext cx="5665037" cy="444649"/>
          </a:xfrm>
          <a:prstGeom prst="rect">
            <a:avLst/>
          </a:prstGeom>
          <a:solidFill>
            <a:srgbClr val="FF0000"/>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p:cNvSpPr/>
          <p:nvPr/>
        </p:nvSpPr>
        <p:spPr>
          <a:xfrm>
            <a:off x="1" y="9075882"/>
            <a:ext cx="7315198" cy="985839"/>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 y="4267200"/>
            <a:ext cx="5665037" cy="1981930"/>
          </a:xfrm>
        </p:spPr>
        <p:txBody>
          <a:bodyPr anchor="ctr">
            <a:noAutofit/>
          </a:bodyPr>
          <a:lstStyle/>
          <a:p>
            <a:r>
              <a:rPr lang="en-US" sz="1100" dirty="0">
                <a:solidFill>
                  <a:srgbClr val="132B51"/>
                </a:solidFill>
                <a:latin typeface="Century Gothic" panose="020B0502020202020204" pitchFamily="34" charset="0"/>
              </a:rPr>
              <a:t>HUGE one-story home on James Island that has been entirely renovated while overlooking </a:t>
            </a:r>
            <a:r>
              <a:rPr lang="en-US" sz="1100" dirty="0" err="1">
                <a:solidFill>
                  <a:srgbClr val="132B51"/>
                </a:solidFill>
                <a:latin typeface="Century Gothic" panose="020B0502020202020204" pitchFamily="34" charset="0"/>
              </a:rPr>
              <a:t>Secessionville</a:t>
            </a:r>
            <a:r>
              <a:rPr lang="en-US" sz="1100" dirty="0">
                <a:solidFill>
                  <a:srgbClr val="132B51"/>
                </a:solidFill>
                <a:latin typeface="Century Gothic" panose="020B0502020202020204" pitchFamily="34" charset="0"/>
              </a:rPr>
              <a:t> Creek and just a stone's throw away from the beach! Everything in this gorgeous brick ranch is new: architectural roof, HVAC, plumbing, electric, tankless water heater, stunning site finished hardwood flooring, custom tiled bathrooms, gourmet kitchen with crisp white cabinets and rich fantasy brown granite on the island, top of the line stainless steel appliances and more. The layout is open making it perfect for entertaining yet each room is defined so it feels like the grand home that it is. The yard is enormous at just over an acre. One can walk to The Barrel and Tattooed Senorita Cantina, and it is a quick run or bike ride to Folly. </a:t>
            </a:r>
          </a:p>
          <a:p>
            <a:r>
              <a:rPr lang="en-US" sz="1100" b="1" i="1" u="sng" dirty="0">
                <a:solidFill>
                  <a:srgbClr val="132B51"/>
                </a:solidFill>
                <a:latin typeface="Century Gothic" panose="020B0502020202020204" pitchFamily="34" charset="0"/>
              </a:rPr>
              <a:t>Schedule your showing today, as a home like this will not last:</a:t>
            </a:r>
          </a:p>
        </p:txBody>
      </p:sp>
      <p:sp>
        <p:nvSpPr>
          <p:cNvPr id="23" name="Rectangle 22"/>
          <p:cNvSpPr/>
          <p:nvPr/>
        </p:nvSpPr>
        <p:spPr>
          <a:xfrm>
            <a:off x="57293" y="0"/>
            <a:ext cx="5550449" cy="707886"/>
          </a:xfrm>
          <a:prstGeom prst="rect">
            <a:avLst/>
          </a:prstGeom>
          <a:noFill/>
        </p:spPr>
        <p:txBody>
          <a:bodyPr wrap="square">
            <a:spAutoFit/>
          </a:bodyPr>
          <a:lstStyle/>
          <a:p>
            <a:pPr algn="ctr"/>
            <a:r>
              <a:rPr lang="en-US" b="1" dirty="0">
                <a:ln w="3175">
                  <a:solidFill>
                    <a:srgbClr val="329F58"/>
                  </a:solidFill>
                </a:ln>
                <a:solidFill>
                  <a:srgbClr val="132B51"/>
                </a:solidFill>
                <a:effectLst>
                  <a:outerShdw blurRad="50800" dist="38100" dir="5400000" algn="t" rotWithShape="0">
                    <a:prstClr val="black">
                      <a:alpha val="40000"/>
                    </a:prstClr>
                  </a:outerShdw>
                </a:effectLst>
                <a:latin typeface="Century Gothic" panose="020B0502020202020204" pitchFamily="34" charset="0"/>
              </a:rPr>
              <a:t>~ OPEN HOUSE ~</a:t>
            </a:r>
          </a:p>
          <a:p>
            <a:pPr algn="ctr"/>
            <a:r>
              <a:rPr lang="en-US" b="1" dirty="0">
                <a:ln w="3175">
                  <a:solidFill>
                    <a:srgbClr val="329F58"/>
                  </a:solidFill>
                </a:ln>
                <a:solidFill>
                  <a:srgbClr val="132B51"/>
                </a:solidFill>
                <a:effectLst>
                  <a:outerShdw blurRad="50800" dist="38100" dir="5400000" algn="t" rotWithShape="0">
                    <a:prstClr val="black">
                      <a:alpha val="40000"/>
                    </a:prstClr>
                  </a:outerShdw>
                </a:effectLst>
                <a:latin typeface="Century Gothic" panose="020B0502020202020204" pitchFamily="34" charset="0"/>
              </a:rPr>
              <a:t>Saturday 3pm - 5pm</a:t>
            </a:r>
            <a:endParaRPr lang="en-US" sz="1800" b="1" dirty="0">
              <a:ln w="3175">
                <a:solidFill>
                  <a:srgbClr val="329F58"/>
                </a:solidFill>
              </a:ln>
              <a:solidFill>
                <a:srgbClr val="132B51"/>
              </a:solidFill>
              <a:effectLst>
                <a:outerShdw blurRad="50800" dist="38100" dir="5400000" algn="t" rotWithShape="0">
                  <a:prstClr val="black">
                    <a:alpha val="40000"/>
                  </a:prstClr>
                </a:outerShdw>
              </a:effectLst>
              <a:latin typeface="Century Gothic" panose="020B0502020202020204" pitchFamily="34" charset="0"/>
            </a:endParaRPr>
          </a:p>
        </p:txBody>
      </p:sp>
      <p:sp>
        <p:nvSpPr>
          <p:cNvPr id="2" name="Title 1"/>
          <p:cNvSpPr>
            <a:spLocks noGrp="1"/>
          </p:cNvSpPr>
          <p:nvPr>
            <p:ph type="ctrTitle"/>
          </p:nvPr>
        </p:nvSpPr>
        <p:spPr>
          <a:xfrm>
            <a:off x="-1" y="3262939"/>
            <a:ext cx="5665037" cy="985838"/>
          </a:xfrm>
        </p:spPr>
        <p:txBody>
          <a:bodyPr anchor="ctr">
            <a:noAutofit/>
            <a:scene3d>
              <a:camera prst="orthographicFront"/>
              <a:lightRig rig="soft" dir="t">
                <a:rot lat="0" lon="0" rev="17220000"/>
              </a:lightRig>
            </a:scene3d>
            <a:sp3d prstMaterial="softEdge"/>
          </a:bodyPr>
          <a:lstStyle/>
          <a:p>
            <a:r>
              <a:rPr lang="en-US" sz="2400" cap="none" dirty="0">
                <a:ln w="10541" cmpd="sng">
                  <a:solidFill>
                    <a:srgbClr val="132B51"/>
                  </a:solidFill>
                  <a:prstDash val="solid"/>
                </a:ln>
                <a:solidFill>
                  <a:srgbClr val="329F58"/>
                </a:solidFill>
                <a:effectLst>
                  <a:outerShdw blurRad="38100" dist="38100" dir="2700000" algn="tl">
                    <a:srgbClr val="000000">
                      <a:alpha val="43137"/>
                    </a:srgbClr>
                  </a:outerShdw>
                </a:effectLst>
                <a:latin typeface="Century Gothic" panose="020B0502020202020204" pitchFamily="34" charset="0"/>
              </a:rPr>
              <a:t>1534 Battery Island Drive</a:t>
            </a:r>
            <a:br>
              <a:rPr lang="en-US" sz="2800" cap="none" dirty="0">
                <a:ln w="10541" cmpd="sng">
                  <a:solidFill>
                    <a:srgbClr val="132B51"/>
                  </a:solidFill>
                  <a:prstDash val="solid"/>
                </a:ln>
                <a:solidFill>
                  <a:srgbClr val="329F58"/>
                </a:solidFill>
                <a:effectLst>
                  <a:outerShdw blurRad="38100" dist="38100" dir="2700000" algn="tl">
                    <a:srgbClr val="000000">
                      <a:alpha val="43137"/>
                    </a:srgbClr>
                  </a:outerShdw>
                </a:effectLst>
                <a:latin typeface="Century Gothic" panose="020B0502020202020204" pitchFamily="34" charset="0"/>
              </a:rPr>
            </a:br>
            <a:r>
              <a:rPr lang="en-US" sz="1600" cap="none" dirty="0">
                <a:ln w="10541" cmpd="sng">
                  <a:solidFill>
                    <a:srgbClr val="132B51"/>
                  </a:solidFill>
                  <a:prstDash val="solid"/>
                </a:ln>
                <a:solidFill>
                  <a:srgbClr val="329F58"/>
                </a:solidFill>
                <a:effectLst>
                  <a:outerShdw blurRad="38100" dist="38100" dir="2700000" algn="tl">
                    <a:srgbClr val="000000">
                      <a:alpha val="43137"/>
                    </a:srgbClr>
                  </a:outerShdw>
                </a:effectLst>
                <a:latin typeface="Century Gothic" panose="020B0502020202020204" pitchFamily="34" charset="0"/>
              </a:rPr>
              <a:t>Artillery Point ~ Charleston, SC 29412</a:t>
            </a:r>
          </a:p>
        </p:txBody>
      </p:sp>
      <p:sp>
        <p:nvSpPr>
          <p:cNvPr id="5" name="Diagonal Stripe 4"/>
          <p:cNvSpPr/>
          <p:nvPr/>
        </p:nvSpPr>
        <p:spPr>
          <a:xfrm>
            <a:off x="-2362200" y="256032"/>
            <a:ext cx="1827110" cy="1828800"/>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a:off x="1430466" y="-587331"/>
            <a:ext cx="2804102" cy="400110"/>
          </a:xfrm>
          <a:prstGeom prst="rect">
            <a:avLst/>
          </a:prstGeom>
          <a:noFill/>
        </p:spPr>
        <p:txBody>
          <a:bodyPr wrap="none" rtlCol="0">
            <a:spAutoFit/>
          </a:bodyPr>
          <a:lstStyle/>
          <a:p>
            <a:pPr algn="ctr"/>
            <a:r>
              <a:rPr lang="en-US" b="1" i="1" dirty="0">
                <a:solidFill>
                  <a:schemeClr val="bg1"/>
                </a:solidFill>
                <a:effectLst>
                  <a:outerShdw blurRad="38100" dist="38100" dir="2700000" algn="tl">
                    <a:srgbClr val="000000">
                      <a:alpha val="43137"/>
                    </a:srgbClr>
                  </a:outerShdw>
                </a:effectLst>
                <a:latin typeface="Trebuchet MS" panose="020B0603020202020204" pitchFamily="34" charset="0"/>
              </a:rPr>
              <a:t>$5,000 AGENT BONUS</a:t>
            </a:r>
          </a:p>
        </p:txBody>
      </p:sp>
      <p:pic>
        <p:nvPicPr>
          <p:cNvPr id="24" name="Picture 2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54624" y="2539420"/>
            <a:ext cx="1560576" cy="1170432"/>
          </a:xfrm>
          <a:prstGeom prst="rect">
            <a:avLst/>
          </a:prstGeom>
          <a:ln>
            <a:noFill/>
          </a:ln>
        </p:spPr>
      </p:pic>
      <p:pic>
        <p:nvPicPr>
          <p:cNvPr id="27" name="Picture 2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54624" y="6348550"/>
            <a:ext cx="1560576" cy="1170432"/>
          </a:xfrm>
          <a:prstGeom prst="rect">
            <a:avLst/>
          </a:prstGeom>
          <a:ln>
            <a:noFill/>
          </a:ln>
        </p:spPr>
      </p:pic>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754624" y="0"/>
            <a:ext cx="1560576" cy="1170432"/>
          </a:xfrm>
          <a:prstGeom prst="rect">
            <a:avLst/>
          </a:prstGeom>
          <a:ln>
            <a:noFill/>
          </a:ln>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58200" y="9249920"/>
            <a:ext cx="850392" cy="425903"/>
          </a:xfrm>
          <a:prstGeom prst="rect">
            <a:avLst/>
          </a:prstGeom>
        </p:spPr>
      </p:pic>
      <p:sp>
        <p:nvSpPr>
          <p:cNvPr id="16" name="Rectangle 15"/>
          <p:cNvSpPr/>
          <p:nvPr/>
        </p:nvSpPr>
        <p:spPr>
          <a:xfrm>
            <a:off x="7543800" y="7970925"/>
            <a:ext cx="3023377" cy="707886"/>
          </a:xfrm>
          <a:prstGeom prst="rect">
            <a:avLst/>
          </a:prstGeom>
        </p:spPr>
        <p:txBody>
          <a:bodyPr wrap="square">
            <a:spAutoFit/>
          </a:bodyPr>
          <a:lstStyle/>
          <a:p>
            <a:pPr algn="r"/>
            <a:r>
              <a:rPr lang="en-US" sz="1600" dirty="0">
                <a:solidFill>
                  <a:srgbClr val="00325C"/>
                </a:solidFill>
                <a:latin typeface="Century Gothic" panose="020B0502020202020204" pitchFamily="34" charset="0"/>
              </a:rPr>
              <a:t>Beth Moore</a:t>
            </a:r>
          </a:p>
          <a:p>
            <a:pPr algn="r"/>
            <a:r>
              <a:rPr lang="pt-BR" sz="1200" dirty="0">
                <a:solidFill>
                  <a:srgbClr val="00325C"/>
                </a:solidFill>
                <a:latin typeface="Century Gothic" panose="020B0502020202020204" pitchFamily="34" charset="0"/>
              </a:rPr>
              <a:t>M (843) 532-4892</a:t>
            </a:r>
          </a:p>
          <a:p>
            <a:pPr algn="r"/>
            <a:r>
              <a:rPr lang="pt-BR" sz="1200" dirty="0">
                <a:solidFill>
                  <a:srgbClr val="00325C"/>
                </a:solidFill>
                <a:latin typeface="Century Gothic" panose="020B0502020202020204" pitchFamily="34" charset="0"/>
              </a:rPr>
              <a:t>bmoore@carolinaone.com</a:t>
            </a:r>
            <a:endParaRPr lang="en-US" sz="1050" dirty="0">
              <a:solidFill>
                <a:srgbClr val="00325C"/>
              </a:solidFill>
              <a:latin typeface="Century Gothic" panose="020B0502020202020204" pitchFamily="34" charset="0"/>
            </a:endParaRPr>
          </a:p>
        </p:txBody>
      </p:sp>
      <p:pic>
        <p:nvPicPr>
          <p:cNvPr id="25" name="Picture 2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754624" y="1269710"/>
            <a:ext cx="1560576" cy="1170432"/>
          </a:xfrm>
          <a:prstGeom prst="rect">
            <a:avLst/>
          </a:prstGeom>
          <a:ln>
            <a:noFill/>
          </a:ln>
        </p:spPr>
      </p:pic>
      <p:pic>
        <p:nvPicPr>
          <p:cNvPr id="26" name="Picture 2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754624" y="3809130"/>
            <a:ext cx="1560576" cy="1170432"/>
          </a:xfrm>
          <a:prstGeom prst="rect">
            <a:avLst/>
          </a:prstGeom>
          <a:ln>
            <a:noFill/>
          </a:ln>
        </p:spPr>
      </p:pic>
      <p:pic>
        <p:nvPicPr>
          <p:cNvPr id="28" name="Picture 2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754624" y="7618260"/>
            <a:ext cx="1560576" cy="1170432"/>
          </a:xfrm>
          <a:prstGeom prst="rect">
            <a:avLst/>
          </a:prstGeom>
          <a:ln>
            <a:noFill/>
          </a:ln>
        </p:spPr>
      </p:pic>
      <p:pic>
        <p:nvPicPr>
          <p:cNvPr id="29" name="Picture 2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754623" y="8887968"/>
            <a:ext cx="1560577" cy="1170432"/>
          </a:xfrm>
          <a:prstGeom prst="rect">
            <a:avLst/>
          </a:prstGeom>
          <a:ln>
            <a:noFill/>
          </a:ln>
        </p:spPr>
      </p:pic>
      <p:pic>
        <p:nvPicPr>
          <p:cNvPr id="30" name="Picture 2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754624" y="5078840"/>
            <a:ext cx="1560576" cy="1170432"/>
          </a:xfrm>
          <a:prstGeom prst="rect">
            <a:avLst/>
          </a:prstGeom>
          <a:ln>
            <a:noFill/>
          </a:ln>
        </p:spPr>
      </p:pic>
      <p:grpSp>
        <p:nvGrpSpPr>
          <p:cNvPr id="4" name="Group 3"/>
          <p:cNvGrpSpPr/>
          <p:nvPr/>
        </p:nvGrpSpPr>
        <p:grpSpPr>
          <a:xfrm>
            <a:off x="85813" y="9176084"/>
            <a:ext cx="5378823" cy="822960"/>
            <a:chOff x="76200" y="9176084"/>
            <a:chExt cx="5378823" cy="822960"/>
          </a:xfrm>
        </p:grpSpPr>
        <p:sp>
          <p:nvSpPr>
            <p:cNvPr id="17" name="Rectangle 16"/>
            <p:cNvSpPr/>
            <p:nvPr/>
          </p:nvSpPr>
          <p:spPr>
            <a:xfrm>
              <a:off x="679704" y="9189819"/>
              <a:ext cx="3968496" cy="646331"/>
            </a:xfrm>
            <a:prstGeom prst="rect">
              <a:avLst/>
            </a:prstGeom>
          </p:spPr>
          <p:txBody>
            <a:bodyPr wrap="square">
              <a:spAutoFit/>
            </a:bodyPr>
            <a:lstStyle/>
            <a:p>
              <a:pPr algn="ctr"/>
              <a:r>
                <a:rPr lang="en-US" sz="1600" dirty="0">
                  <a:solidFill>
                    <a:srgbClr val="132B51"/>
                  </a:solidFill>
                  <a:latin typeface="Century Gothic" panose="020B0502020202020204" pitchFamily="34" charset="0"/>
                </a:rPr>
                <a:t>Meg Kandik</a:t>
              </a:r>
            </a:p>
            <a:p>
              <a:pPr algn="ctr"/>
              <a:r>
                <a:rPr lang="pt-BR" sz="1000" dirty="0">
                  <a:solidFill>
                    <a:srgbClr val="132B51"/>
                  </a:solidFill>
                  <a:latin typeface="Century Gothic" panose="020B0502020202020204" pitchFamily="34" charset="0"/>
                </a:rPr>
                <a:t>M (843) 814-5137 | O (843) 603-4659</a:t>
              </a:r>
            </a:p>
            <a:p>
              <a:pPr algn="ctr"/>
              <a:r>
                <a:rPr lang="pt-BR" sz="1000" dirty="0">
                  <a:solidFill>
                    <a:srgbClr val="132B51"/>
                  </a:solidFill>
                  <a:latin typeface="Century Gothic" panose="020B0502020202020204" pitchFamily="34" charset="0"/>
                </a:rPr>
                <a:t>Meg@HolyCityRE.com | </a:t>
              </a:r>
              <a:r>
                <a:rPr lang="en-US" sz="1000" dirty="0">
                  <a:solidFill>
                    <a:srgbClr val="132B51"/>
                  </a:solidFill>
                  <a:latin typeface="Century Gothic" panose="020B0502020202020204" pitchFamily="34" charset="0"/>
                </a:rPr>
                <a:t>www.holycityre.com </a:t>
              </a:r>
            </a:p>
          </p:txBody>
        </p:sp>
        <p:sp>
          <p:nvSpPr>
            <p:cNvPr id="18" name="Rectangle 17"/>
            <p:cNvSpPr/>
            <p:nvPr/>
          </p:nvSpPr>
          <p:spPr>
            <a:xfrm>
              <a:off x="681444" y="9772650"/>
              <a:ext cx="3967078" cy="215444"/>
            </a:xfrm>
            <a:prstGeom prst="rect">
              <a:avLst/>
            </a:prstGeom>
          </p:spPr>
          <p:txBody>
            <a:bodyPr wrap="square" anchor="ctr">
              <a:spAutoFit/>
            </a:bodyPr>
            <a:lstStyle/>
            <a:p>
              <a:pPr algn="ctr"/>
              <a:r>
                <a:rPr lang="en-US" sz="800" dirty="0">
                  <a:solidFill>
                    <a:srgbClr val="329F58"/>
                  </a:solidFill>
                  <a:latin typeface="Century Gothic" panose="020B0502020202020204" pitchFamily="34" charset="0"/>
                </a:rPr>
                <a:t>Bennett Construction &amp; Realty | 804 Tennent </a:t>
              </a:r>
              <a:r>
                <a:rPr lang="en-US" sz="800" dirty="0" err="1">
                  <a:solidFill>
                    <a:srgbClr val="329F58"/>
                  </a:solidFill>
                  <a:latin typeface="Century Gothic" panose="020B0502020202020204" pitchFamily="34" charset="0"/>
                </a:rPr>
                <a:t>Dr</a:t>
              </a:r>
              <a:r>
                <a:rPr lang="en-US" sz="800" dirty="0">
                  <a:solidFill>
                    <a:srgbClr val="329F58"/>
                  </a:solidFill>
                  <a:latin typeface="Century Gothic" panose="020B0502020202020204" pitchFamily="34" charset="0"/>
                </a:rPr>
                <a:t> | Charleston, SC 29412</a:t>
              </a:r>
              <a:endParaRPr lang="en-US" sz="600" dirty="0">
                <a:solidFill>
                  <a:srgbClr val="329F58"/>
                </a:solidFill>
                <a:latin typeface="Century Gothic" panose="020B0502020202020204" pitchFamily="34" charset="0"/>
              </a:endParaRPr>
            </a:p>
          </p:txBody>
        </p:sp>
        <p:pic>
          <p:nvPicPr>
            <p:cNvPr id="20" name="Picture 19"/>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4648200" y="9176084"/>
              <a:ext cx="806823" cy="822960"/>
            </a:xfrm>
            <a:prstGeom prst="rect">
              <a:avLst/>
            </a:prstGeom>
            <a:ln w="12700">
              <a:noFill/>
            </a:ln>
            <a:effectLst/>
          </p:spPr>
        </p:pic>
        <p:pic>
          <p:nvPicPr>
            <p:cNvPr id="31" name="Picture 30"/>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6200" y="9176084"/>
              <a:ext cx="603504" cy="822960"/>
            </a:xfrm>
            <a:prstGeom prst="rect">
              <a:avLst/>
            </a:prstGeom>
            <a:ln w="12700">
              <a:noFill/>
            </a:ln>
            <a:effectLst/>
          </p:spPr>
        </p:pic>
      </p:grpSp>
      <p:sp>
        <p:nvSpPr>
          <p:cNvPr id="32" name="Subtitle 2">
            <a:extLst>
              <a:ext uri="{FF2B5EF4-FFF2-40B4-BE49-F238E27FC236}">
                <a16:creationId xmlns:a16="http://schemas.microsoft.com/office/drawing/2014/main" id="{89D54D48-A0BF-4D63-AB7A-761D3A977B5B}"/>
              </a:ext>
            </a:extLst>
          </p:cNvPr>
          <p:cNvSpPr txBox="1">
            <a:spLocks/>
          </p:cNvSpPr>
          <p:nvPr/>
        </p:nvSpPr>
        <p:spPr>
          <a:xfrm>
            <a:off x="-1" y="6249129"/>
            <a:ext cx="5665036" cy="2539563"/>
          </a:xfrm>
          <a:prstGeom prst="rect">
            <a:avLst/>
          </a:prstGeom>
        </p:spPr>
        <p:txBody>
          <a:bodyPr vert="horz" numCol="2" anchor="ctr">
            <a:noAutofit/>
          </a:bodyPr>
          <a:lstStyle>
            <a:lvl1pPr marL="0" indent="0" algn="ctr" rtl="0" eaLnBrk="1" latinLnBrk="0" hangingPunct="1">
              <a:spcBef>
                <a:spcPct val="20000"/>
              </a:spcBef>
              <a:buClr>
                <a:schemeClr val="tx1">
                  <a:shade val="95000"/>
                </a:schemeClr>
              </a:buClr>
              <a:buSzPct val="65000"/>
              <a:buFont typeface="Wingdings 2"/>
              <a:buNone/>
              <a:defRPr kumimoji="0" sz="2800" kern="1200">
                <a:solidFill>
                  <a:schemeClr val="tx1"/>
                </a:solidFill>
                <a:latin typeface="+mn-lt"/>
                <a:ea typeface="+mn-ea"/>
                <a:cs typeface="+mn-cs"/>
              </a:defRPr>
            </a:lvl1pPr>
            <a:lvl2pPr marL="457200" indent="0" algn="ctr" rtl="0" eaLnBrk="1" latinLnBrk="0" hangingPunct="1">
              <a:spcBef>
                <a:spcPct val="20000"/>
              </a:spcBef>
              <a:buClr>
                <a:schemeClr val="tx1"/>
              </a:buClr>
              <a:buSzPct val="80000"/>
              <a:buFont typeface="Wingdings 2"/>
              <a:buNone/>
              <a:defRPr kumimoji="0" sz="2400" kern="1200">
                <a:solidFill>
                  <a:schemeClr val="tx1"/>
                </a:solidFill>
                <a:latin typeface="+mn-lt"/>
                <a:ea typeface="+mn-ea"/>
                <a:cs typeface="+mn-cs"/>
              </a:defRPr>
            </a:lvl2pPr>
            <a:lvl3pPr marL="914400" indent="0" algn="ctr" rtl="0" eaLnBrk="1" latinLnBrk="0" hangingPunct="1">
              <a:spcBef>
                <a:spcPct val="20000"/>
              </a:spcBef>
              <a:buClr>
                <a:schemeClr val="tx1"/>
              </a:buClr>
              <a:buSzPct val="95000"/>
              <a:buFont typeface="Wingdings"/>
              <a:buNone/>
              <a:defRPr kumimoji="0" sz="2200" kern="1200">
                <a:solidFill>
                  <a:schemeClr val="tx1"/>
                </a:solidFill>
                <a:latin typeface="+mn-lt"/>
                <a:ea typeface="+mn-ea"/>
                <a:cs typeface="+mn-cs"/>
              </a:defRPr>
            </a:lvl3pPr>
            <a:lvl4pPr marL="1371600" indent="0" algn="ctr" rtl="0" eaLnBrk="1" latinLnBrk="0" hangingPunct="1">
              <a:spcBef>
                <a:spcPct val="20000"/>
              </a:spcBef>
              <a:buClr>
                <a:schemeClr val="tx1"/>
              </a:buClr>
              <a:buSzPct val="100000"/>
              <a:buFont typeface="Wingdings 3"/>
              <a:buNone/>
              <a:defRPr kumimoji="0" sz="2000" kern="1200">
                <a:solidFill>
                  <a:schemeClr val="tx1"/>
                </a:solidFill>
                <a:latin typeface="+mn-lt"/>
                <a:ea typeface="+mn-ea"/>
                <a:cs typeface="+mn-cs"/>
              </a:defRPr>
            </a:lvl4pPr>
            <a:lvl5pPr marL="1828800" indent="0" algn="ctr" rtl="0" eaLnBrk="1" latinLnBrk="0" hangingPunct="1">
              <a:spcBef>
                <a:spcPct val="20000"/>
              </a:spcBef>
              <a:buClr>
                <a:schemeClr val="tx1"/>
              </a:buClr>
              <a:buFont typeface="Wingdings 2"/>
              <a:buNone/>
              <a:defRPr kumimoji="0" sz="2000" kern="1200">
                <a:solidFill>
                  <a:schemeClr val="tx1"/>
                </a:solidFill>
                <a:latin typeface="+mn-lt"/>
                <a:ea typeface="+mn-ea"/>
                <a:cs typeface="+mn-cs"/>
              </a:defRPr>
            </a:lvl5pPr>
            <a:lvl6pPr marL="2286000" indent="0" algn="ctr" rtl="0" eaLnBrk="1" latinLnBrk="0" hangingPunct="1">
              <a:spcBef>
                <a:spcPct val="20000"/>
              </a:spcBef>
              <a:buClr>
                <a:schemeClr val="tx1"/>
              </a:buClr>
              <a:buFont typeface="Wingdings 3"/>
              <a:buNone/>
              <a:defRPr kumimoji="0" sz="1800" kern="1200">
                <a:solidFill>
                  <a:schemeClr val="tx1"/>
                </a:solidFill>
                <a:latin typeface="+mn-lt"/>
                <a:ea typeface="+mn-ea"/>
                <a:cs typeface="+mn-cs"/>
              </a:defRPr>
            </a:lvl6pPr>
            <a:lvl7pPr marL="2743200" indent="0" algn="ctr" rtl="0" eaLnBrk="1" latinLnBrk="0" hangingPunct="1">
              <a:spcBef>
                <a:spcPct val="20000"/>
              </a:spcBef>
              <a:buClr>
                <a:schemeClr val="tx1"/>
              </a:buClr>
              <a:buFont typeface="Wingdings 2"/>
              <a:buNone/>
              <a:defRPr kumimoji="0" sz="1600" kern="1200">
                <a:solidFill>
                  <a:schemeClr val="tx1"/>
                </a:solidFill>
                <a:latin typeface="+mn-lt"/>
                <a:ea typeface="+mn-ea"/>
                <a:cs typeface="+mn-cs"/>
              </a:defRPr>
            </a:lvl7pPr>
            <a:lvl8pPr marL="3200400" indent="0" algn="ctr" rtl="0" eaLnBrk="1" latinLnBrk="0" hangingPunct="1">
              <a:spcBef>
                <a:spcPct val="20000"/>
              </a:spcBef>
              <a:buClr>
                <a:schemeClr val="tx1"/>
              </a:buClr>
              <a:buFont typeface="Wingdings 2"/>
              <a:buNone/>
              <a:defRPr kumimoji="0" sz="1400" kern="1200">
                <a:solidFill>
                  <a:schemeClr val="tx1"/>
                </a:solidFill>
                <a:latin typeface="+mn-lt"/>
                <a:ea typeface="+mn-ea"/>
                <a:cs typeface="+mn-cs"/>
              </a:defRPr>
            </a:lvl8pPr>
            <a:lvl9pPr marL="3657600" indent="0" algn="ctr" rtl="0" eaLnBrk="1" latinLnBrk="0" hangingPunct="1">
              <a:spcBef>
                <a:spcPct val="20000"/>
              </a:spcBef>
              <a:buClr>
                <a:schemeClr val="tx1"/>
              </a:buClr>
              <a:buFont typeface="Wingdings 2"/>
              <a:buNone/>
              <a:defRPr kumimoji="0" sz="1400" kern="1200" baseline="0">
                <a:solidFill>
                  <a:schemeClr val="tx1"/>
                </a:solidFill>
                <a:latin typeface="+mn-lt"/>
                <a:ea typeface="+mn-ea"/>
                <a:cs typeface="+mn-cs"/>
              </a:defRPr>
            </a:lvl9pPr>
          </a:lstStyle>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New Architectural Roof</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New Windows</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New HVAC</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New Tankless Water Heater</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New Kitchen ~ Cabinets, Granite, Stainless Appliances Including Refrigerator</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New Flooring Throughout ~ Site Finished Hardwood and Custom Tile</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New Plumbing</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New Electric</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Gorgeous Coffered Ceiling in Master with Granite Fireplace</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Custom Super-Showers with Rain Head</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Triple Vanities in Master Bathroom</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Custom Closet Systems</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Walk-up Attic Storage and Access</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Garage</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NO HOA</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Over an acre</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Stunning Creek Views</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Walk to Popular Restaurants</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Moments to Folly Beach</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Short Commute to Downtown Charleston</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451</TotalTime>
  <Words>303</Words>
  <Application>Microsoft Office PowerPoint</Application>
  <PresentationFormat>Custom</PresentationFormat>
  <Paragraphs>33</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Book Antiqua</vt:lpstr>
      <vt:lpstr>Century Gothic</vt:lpstr>
      <vt:lpstr>Lucida Sans</vt:lpstr>
      <vt:lpstr>Trebuchet MS</vt:lpstr>
      <vt:lpstr>Wingdings</vt:lpstr>
      <vt:lpstr>Wingdings 2</vt:lpstr>
      <vt:lpstr>Wingdings 3</vt:lpstr>
      <vt:lpstr>Apex</vt:lpstr>
      <vt:lpstr>1534 Battery Island Drive Artillery Point ~ Charleston, SC 29412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80</cp:revision>
  <dcterms:created xsi:type="dcterms:W3CDTF">2006-08-16T00:00:00Z</dcterms:created>
  <dcterms:modified xsi:type="dcterms:W3CDTF">2018-06-14T18:46:14Z</dcterms:modified>
</cp:coreProperties>
</file>