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7C1CD"/>
    <a:srgbClr val="C6CED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75" d="100"/>
          <a:sy n="75" d="100"/>
        </p:scale>
        <p:origin x="1992" y="54"/>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5/14/2018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5/14/2018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5/14/2018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5/14/2018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5/14/2018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5/14/2018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5/14/2018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5/14/2018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5/14/2018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5/14/2018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5/14/2018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5/14/2018</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pn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11768" y="95250"/>
            <a:ext cx="6379509" cy="4258921"/>
          </a:xfrm>
          <a:prstGeom prst="rect">
            <a:avLst/>
          </a:prstGeom>
          <a:ln>
            <a:noFill/>
          </a:ln>
          <a:effectLst/>
        </p:spPr>
      </p:pic>
      <p:sp>
        <p:nvSpPr>
          <p:cNvPr id="2" name="Title 1"/>
          <p:cNvSpPr>
            <a:spLocks noGrp="1"/>
          </p:cNvSpPr>
          <p:nvPr>
            <p:ph type="ctrTitle"/>
          </p:nvPr>
        </p:nvSpPr>
        <p:spPr>
          <a:xfrm>
            <a:off x="1321649" y="95250"/>
            <a:ext cx="6369627" cy="933405"/>
          </a:xfrm>
          <a:noFill/>
        </p:spPr>
        <p:txBody>
          <a:bodyPr anchor="t">
            <a:noAutofit/>
          </a:bodyPr>
          <a:lstStyle/>
          <a:p>
            <a:pPr algn="r"/>
            <a:r>
              <a:rPr lang="en-US" sz="2400" dirty="0">
                <a:solidFill>
                  <a:schemeClr val="bg1"/>
                </a:solidFill>
                <a:effectLst>
                  <a:outerShdw blurRad="50800" dist="38100" dir="2700000" algn="tl" rotWithShape="0">
                    <a:prstClr val="black">
                      <a:alpha val="40000"/>
                    </a:prstClr>
                  </a:outerShdw>
                </a:effectLst>
                <a:latin typeface="Trebuchet MS" panose="020B0603020202020204" pitchFamily="34" charset="0"/>
              </a:rPr>
              <a:t>1535 Capel Street</a:t>
            </a:r>
            <a:br>
              <a:rPr lang="en-US" sz="2400" dirty="0">
                <a:solidFill>
                  <a:schemeClr val="bg1"/>
                </a:solidFill>
                <a:effectLst>
                  <a:outerShdw blurRad="50800" dist="38100" dir="2700000" algn="tl" rotWithShape="0">
                    <a:prstClr val="black">
                      <a:alpha val="40000"/>
                    </a:prstClr>
                  </a:outerShdw>
                </a:effectLst>
                <a:latin typeface="Trebuchet MS" panose="020B0603020202020204" pitchFamily="34" charset="0"/>
              </a:rPr>
            </a:br>
            <a:r>
              <a:rPr lang="en-US" sz="1600" dirty="0">
                <a:solidFill>
                  <a:schemeClr val="bg1"/>
                </a:solidFill>
                <a:effectLst>
                  <a:outerShdw blurRad="50800" dist="38100" dir="2700000" algn="tl" rotWithShape="0">
                    <a:prstClr val="black">
                      <a:alpha val="40000"/>
                    </a:prstClr>
                  </a:outerShdw>
                </a:effectLst>
                <a:latin typeface="Trebuchet MS" panose="020B0603020202020204" pitchFamily="34" charset="0"/>
              </a:rPr>
              <a:t>Mt Pleasant, SC 29466</a:t>
            </a:r>
            <a:br>
              <a:rPr lang="en-US" sz="1600" dirty="0">
                <a:solidFill>
                  <a:schemeClr val="bg1"/>
                </a:solidFill>
                <a:effectLst>
                  <a:outerShdw blurRad="50800" dist="38100" dir="2700000" algn="tl" rotWithShape="0">
                    <a:prstClr val="black">
                      <a:alpha val="40000"/>
                    </a:prstClr>
                  </a:outerShdw>
                </a:effectLst>
                <a:latin typeface="Trebuchet MS" panose="020B0603020202020204" pitchFamily="34" charset="0"/>
              </a:rPr>
            </a:br>
            <a:r>
              <a:rPr lang="en-US" sz="1600" dirty="0">
                <a:solidFill>
                  <a:schemeClr val="bg1"/>
                </a:solidFill>
                <a:effectLst>
                  <a:outerShdw blurRad="50800" dist="38100" dir="2700000" algn="tl" rotWithShape="0">
                    <a:prstClr val="black">
                      <a:alpha val="40000"/>
                    </a:prstClr>
                  </a:outerShdw>
                </a:effectLst>
                <a:latin typeface="Trebuchet MS" panose="020B0603020202020204" pitchFamily="34" charset="0"/>
              </a:rPr>
              <a:t>MLS# 18006946</a:t>
            </a:r>
            <a:br>
              <a:rPr lang="en-US" sz="1600" dirty="0">
                <a:solidFill>
                  <a:schemeClr val="bg1"/>
                </a:solidFill>
                <a:effectLst>
                  <a:outerShdw blurRad="50800" dist="38100" dir="2700000" algn="tl" rotWithShape="0">
                    <a:prstClr val="black">
                      <a:alpha val="40000"/>
                    </a:prstClr>
                  </a:outerShdw>
                </a:effectLst>
                <a:latin typeface="Trebuchet MS" panose="020B0603020202020204" pitchFamily="34" charset="0"/>
              </a:rPr>
            </a:br>
            <a:r>
              <a:rPr lang="en-US" sz="1600" dirty="0">
                <a:solidFill>
                  <a:schemeClr val="bg1"/>
                </a:solidFill>
                <a:effectLst>
                  <a:outerShdw blurRad="50800" dist="38100" dir="2700000" algn="tl" rotWithShape="0">
                    <a:prstClr val="black">
                      <a:alpha val="40000"/>
                    </a:prstClr>
                  </a:outerShdw>
                </a:effectLst>
                <a:latin typeface="Trebuchet MS" panose="020B0603020202020204" pitchFamily="34" charset="0"/>
              </a:rPr>
              <a:t>$800,000</a:t>
            </a:r>
          </a:p>
        </p:txBody>
      </p:sp>
      <p:sp>
        <p:nvSpPr>
          <p:cNvPr id="3" name="Subtitle 2"/>
          <p:cNvSpPr>
            <a:spLocks noGrp="1"/>
          </p:cNvSpPr>
          <p:nvPr>
            <p:ph type="subTitle" idx="1"/>
          </p:nvPr>
        </p:nvSpPr>
        <p:spPr>
          <a:xfrm>
            <a:off x="101052" y="4438606"/>
            <a:ext cx="6375948" cy="4485392"/>
          </a:xfrm>
        </p:spPr>
        <p:txBody>
          <a:bodyPr lIns="0" tIns="0" rIns="0" bIns="0" anchor="ctr">
            <a:noAutofit/>
          </a:bodyPr>
          <a:lstStyle/>
          <a:p>
            <a:r>
              <a:rPr lang="en-US" sz="1100" dirty="0">
                <a:solidFill>
                  <a:schemeClr val="tx2">
                    <a:lumMod val="75000"/>
                  </a:schemeClr>
                </a:solidFill>
                <a:latin typeface="Trebuchet MS" panose="020B0603020202020204" pitchFamily="34" charset="0"/>
                <a:ea typeface="Verdana" panose="020B0604030504040204" pitchFamily="34" charset="0"/>
                <a:cs typeface="Verdana" panose="020B0604030504040204" pitchFamily="34" charset="0"/>
              </a:rPr>
              <a:t>Don't miss out on this beautiful low country home in the highly desirable section of </a:t>
            </a:r>
            <a:r>
              <a:rPr lang="en-US" sz="1100" dirty="0" err="1">
                <a:solidFill>
                  <a:schemeClr val="tx2">
                    <a:lumMod val="75000"/>
                  </a:schemeClr>
                </a:solidFill>
                <a:latin typeface="Trebuchet MS" panose="020B0603020202020204" pitchFamily="34" charset="0"/>
                <a:ea typeface="Verdana" panose="020B0604030504040204" pitchFamily="34" charset="0"/>
                <a:cs typeface="Verdana" panose="020B0604030504040204" pitchFamily="34" charset="0"/>
              </a:rPr>
              <a:t>Masonborough</a:t>
            </a:r>
            <a:r>
              <a:rPr lang="en-US" sz="1100" dirty="0">
                <a:solidFill>
                  <a:schemeClr val="tx2">
                    <a:lumMod val="75000"/>
                  </a:schemeClr>
                </a:solidFill>
                <a:latin typeface="Trebuchet MS" panose="020B0603020202020204" pitchFamily="34" charset="0"/>
                <a:ea typeface="Verdana" panose="020B0604030504040204" pitchFamily="34" charset="0"/>
                <a:cs typeface="Verdana" panose="020B0604030504040204" pitchFamily="34" charset="0"/>
              </a:rPr>
              <a:t>! You won't find a better deal! Built in 2012 this home has the open concept buyers are looking for plus a huge finished MIL suite on the ground floor complete with a second kitchen! It features double front porches that greet you as you arrive...the perfect place for your rocking chairs or porch swing. Upon entering you will find the study with gorgeous coffered ceiling to your left and dining room to the right. Thick moldings give each room a custom feel. Straight ahead you'll find an open concept kitchen and family room with separate breakfast area with custom banquet seating. This gourmet kitchen boasts a large center island with room for seating, a gas cooktop, and granite countertops. Off the kitchen is the large screened porch perfect for entertaining. The family room fireplace with marble surround helps create a cozy atmosphere for cool fall/winter evenings. There is also a large pantry and laundry room with built in cabinets. Completing the downstairs is the spacious master suite with tray ceiling, garden tub, oversized shower and separate vanities with Cambria countertops and upgraded fixtures. Upstairs via wood stair treads you will find 4 bedrooms, one with it's own bath plus a second bath for the other rooms to share. These bathrooms both have granite countertops. One of these rooms steps up from the hall, has </a:t>
            </a:r>
            <a:r>
              <a:rPr lang="en-US" sz="1100" dirty="0" err="1">
                <a:solidFill>
                  <a:schemeClr val="tx2">
                    <a:lumMod val="75000"/>
                  </a:schemeClr>
                </a:solidFill>
                <a:latin typeface="Trebuchet MS" panose="020B0603020202020204" pitchFamily="34" charset="0"/>
                <a:ea typeface="Verdana" panose="020B0604030504040204" pitchFamily="34" charset="0"/>
                <a:cs typeface="Verdana" panose="020B0604030504040204" pitchFamily="34" charset="0"/>
              </a:rPr>
              <a:t>french</a:t>
            </a:r>
            <a:r>
              <a:rPr lang="en-US" sz="1100" dirty="0">
                <a:solidFill>
                  <a:schemeClr val="tx2">
                    <a:lumMod val="75000"/>
                  </a:schemeClr>
                </a:solidFill>
                <a:latin typeface="Trebuchet MS" panose="020B0603020202020204" pitchFamily="34" charset="0"/>
                <a:ea typeface="Verdana" panose="020B0604030504040204" pitchFamily="34" charset="0"/>
                <a:cs typeface="Verdana" panose="020B0604030504040204" pitchFamily="34" charset="0"/>
              </a:rPr>
              <a:t> doors and can also serve as a media or play room. In addition to all this space, head down to the first level and you will find an entirely finished ground floor. No expense was spared here and you will enjoy a second family room, sunroom, bedroom/study with built in desk, and the 6th bedroom with a HUGE closet and room for a second set of washer/dryers. This room also has it's own full bath. It doesn't end there </a:t>
            </a:r>
            <a:r>
              <a:rPr lang="en-US" sz="1100" dirty="0" err="1">
                <a:solidFill>
                  <a:schemeClr val="tx2">
                    <a:lumMod val="75000"/>
                  </a:schemeClr>
                </a:solidFill>
                <a:latin typeface="Trebuchet MS" panose="020B0603020202020204" pitchFamily="34" charset="0"/>
                <a:ea typeface="Verdana" panose="020B0604030504040204" pitchFamily="34" charset="0"/>
                <a:cs typeface="Verdana" panose="020B0604030504040204" pitchFamily="34" charset="0"/>
              </a:rPr>
              <a:t>there</a:t>
            </a:r>
            <a:r>
              <a:rPr lang="en-US" sz="1100" dirty="0">
                <a:solidFill>
                  <a:schemeClr val="tx2">
                    <a:lumMod val="75000"/>
                  </a:schemeClr>
                </a:solidFill>
                <a:latin typeface="Trebuchet MS" panose="020B0603020202020204" pitchFamily="34" charset="0"/>
                <a:ea typeface="Verdana" panose="020B0604030504040204" pitchFamily="34" charset="0"/>
                <a:cs typeface="Verdana" panose="020B0604030504040204" pitchFamily="34" charset="0"/>
              </a:rPr>
              <a:t> as you will also find an additional half bath, dining space and complete kitchen area. This could be the perfect mother-in-law suite, teen hangout or a place for your company to stay and have plenty of privacy. This addition is fully permitted, insurable, and is over a foot above flood (see elevation certificate). Garage has built in storage and an access door to outside. Park West offers wonderful amenities including two pools, tennis courts, a club house, play parks, and of walking/jogging trails. Public schools are within the neighborhood as well as shopping, dining recreational fields, professional offices and a gym. Downtown Charleston and the beaches are only 20-25 min away! </a:t>
            </a:r>
            <a:r>
              <a:rPr lang="en-US" sz="1100" b="1" i="1" dirty="0">
                <a:solidFill>
                  <a:schemeClr val="tx2">
                    <a:lumMod val="75000"/>
                  </a:schemeClr>
                </a:solidFill>
                <a:latin typeface="Trebuchet MS" panose="020B0603020202020204" pitchFamily="34" charset="0"/>
                <a:ea typeface="Verdana" panose="020B0604030504040204" pitchFamily="34" charset="0"/>
                <a:cs typeface="Verdana" panose="020B0604030504040204" pitchFamily="34" charset="0"/>
              </a:rPr>
              <a:t>Come see this awesome deal for yourself and welcome home!</a:t>
            </a:r>
            <a:endParaRPr lang="en-US" sz="1000" b="1" i="1" dirty="0">
              <a:solidFill>
                <a:schemeClr val="tx2">
                  <a:lumMod val="75000"/>
                </a:schemeClr>
              </a:solidFill>
              <a:latin typeface="Trebuchet MS" panose="020B0603020202020204" pitchFamily="34" charset="0"/>
              <a:ea typeface="Verdana" panose="020B0604030504040204" pitchFamily="34" charset="0"/>
              <a:cs typeface="Verdana" panose="020B0604030504040204" pitchFamily="34" charset="0"/>
            </a:endParaRPr>
          </a:p>
        </p:txBody>
      </p:sp>
      <p:pic>
        <p:nvPicPr>
          <p:cNvPr id="1026" name="Picture 2"/>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355052" y="9123922"/>
            <a:ext cx="635000" cy="82171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548277" y="9141543"/>
            <a:ext cx="1143000" cy="78646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ctangle 3"/>
          <p:cNvSpPr/>
          <p:nvPr/>
        </p:nvSpPr>
        <p:spPr>
          <a:xfrm>
            <a:off x="2339402" y="9073112"/>
            <a:ext cx="3093594" cy="923330"/>
          </a:xfrm>
          <a:prstGeom prst="rect">
            <a:avLst/>
          </a:prstGeom>
        </p:spPr>
        <p:txBody>
          <a:bodyPr wrap="square">
            <a:spAutoFit/>
          </a:bodyPr>
          <a:lstStyle/>
          <a:p>
            <a:pPr algn="ctr"/>
            <a:r>
              <a:rPr lang="en-US" sz="1800" b="1" dirty="0" err="1">
                <a:solidFill>
                  <a:schemeClr val="tx2">
                    <a:lumMod val="50000"/>
                  </a:schemeClr>
                </a:solidFill>
                <a:latin typeface="Trebuchet MS" panose="020B0603020202020204" pitchFamily="34" charset="0"/>
                <a:ea typeface="Verdana" panose="020B0604030504040204" pitchFamily="34" charset="0"/>
                <a:cs typeface="Verdana" panose="020B0604030504040204" pitchFamily="34" charset="0"/>
              </a:rPr>
              <a:t>Melodie</a:t>
            </a:r>
            <a:r>
              <a:rPr lang="en-US" sz="1800" b="1" dirty="0">
                <a:solidFill>
                  <a:schemeClr val="tx2">
                    <a:lumMod val="50000"/>
                  </a:schemeClr>
                </a:solidFill>
                <a:latin typeface="Trebuchet MS" panose="020B0603020202020204" pitchFamily="34" charset="0"/>
                <a:ea typeface="Verdana" panose="020B0604030504040204" pitchFamily="34" charset="0"/>
                <a:cs typeface="Verdana" panose="020B0604030504040204" pitchFamily="34" charset="0"/>
              </a:rPr>
              <a:t> Smith</a:t>
            </a:r>
            <a:br>
              <a:rPr lang="en-US" sz="1400" dirty="0">
                <a:solidFill>
                  <a:schemeClr val="tx2">
                    <a:lumMod val="50000"/>
                  </a:schemeClr>
                </a:solidFill>
                <a:latin typeface="Trebuchet MS" panose="020B0603020202020204" pitchFamily="34" charset="0"/>
                <a:ea typeface="Verdana" panose="020B0604030504040204" pitchFamily="34" charset="0"/>
                <a:cs typeface="Verdana" panose="020B0604030504040204" pitchFamily="34" charset="0"/>
              </a:rPr>
            </a:br>
            <a:r>
              <a:rPr lang="en-US" sz="1200" dirty="0">
                <a:solidFill>
                  <a:schemeClr val="tx2">
                    <a:lumMod val="50000"/>
                  </a:schemeClr>
                </a:solidFill>
                <a:latin typeface="Trebuchet MS" panose="020B0603020202020204" pitchFamily="34" charset="0"/>
                <a:ea typeface="Verdana" panose="020B0604030504040204" pitchFamily="34" charset="0"/>
                <a:cs typeface="Verdana" panose="020B0604030504040204" pitchFamily="34" charset="0"/>
              </a:rPr>
              <a:t>(843) 408-5067 M</a:t>
            </a:r>
          </a:p>
          <a:p>
            <a:pPr algn="ctr"/>
            <a:r>
              <a:rPr lang="en-US" sz="1200" dirty="0">
                <a:solidFill>
                  <a:schemeClr val="tx2">
                    <a:lumMod val="50000"/>
                  </a:schemeClr>
                </a:solidFill>
                <a:latin typeface="Trebuchet MS" panose="020B0603020202020204" pitchFamily="34" charset="0"/>
              </a:rPr>
              <a:t>melodie.smith@carolinaone.com</a:t>
            </a:r>
            <a:br>
              <a:rPr lang="en-US" sz="1200" dirty="0">
                <a:solidFill>
                  <a:schemeClr val="tx2">
                    <a:lumMod val="50000"/>
                  </a:schemeClr>
                </a:solidFill>
                <a:latin typeface="Trebuchet MS" panose="020B0603020202020204" pitchFamily="34" charset="0"/>
              </a:rPr>
            </a:br>
            <a:r>
              <a:rPr lang="en-US" sz="1200" dirty="0">
                <a:solidFill>
                  <a:schemeClr val="tx2">
                    <a:lumMod val="50000"/>
                  </a:schemeClr>
                </a:solidFill>
                <a:latin typeface="Trebuchet MS" panose="020B0603020202020204" pitchFamily="34" charset="0"/>
              </a:rPr>
              <a:t>www.melodiesmithrealestate.com</a:t>
            </a:r>
          </a:p>
        </p:txBody>
      </p:sp>
      <p:sp>
        <p:nvSpPr>
          <p:cNvPr id="13" name="Rectangle 12"/>
          <p:cNvSpPr/>
          <p:nvPr/>
        </p:nvSpPr>
        <p:spPr>
          <a:xfrm>
            <a:off x="1311768" y="3588603"/>
            <a:ext cx="6379508" cy="830997"/>
          </a:xfrm>
          <a:prstGeom prst="rect">
            <a:avLst/>
          </a:prstGeom>
        </p:spPr>
        <p:txBody>
          <a:bodyPr wrap="square">
            <a:spAutoFit/>
          </a:bodyPr>
          <a:lstStyle/>
          <a:p>
            <a:r>
              <a:rPr lang="en-US" sz="2400">
                <a:solidFill>
                  <a:schemeClr val="bg1"/>
                </a:solidFill>
                <a:effectLst>
                  <a:outerShdw blurRad="50800" dist="38100" dir="2700000" algn="tl" rotWithShape="0">
                    <a:prstClr val="black">
                      <a:alpha val="40000"/>
                    </a:prstClr>
                  </a:outerShdw>
                </a:effectLst>
                <a:latin typeface="IncognitoMeridies" panose="00000400000000000000" pitchFamily="2" charset="0"/>
              </a:rPr>
              <a:t>Best In-Law / Teen Suite in </a:t>
            </a:r>
            <a:r>
              <a:rPr lang="en-US" sz="2400" dirty="0">
                <a:solidFill>
                  <a:schemeClr val="bg1"/>
                </a:solidFill>
                <a:effectLst>
                  <a:outerShdw blurRad="50800" dist="38100" dir="2700000" algn="tl" rotWithShape="0">
                    <a:prstClr val="black">
                      <a:alpha val="40000"/>
                    </a:prstClr>
                  </a:outerShdw>
                </a:effectLst>
                <a:latin typeface="IncognitoMeridies" panose="00000400000000000000" pitchFamily="2" charset="0"/>
              </a:rPr>
              <a:t>Mt Pleasant!</a:t>
            </a:r>
          </a:p>
          <a:p>
            <a:r>
              <a:rPr lang="en-US" sz="2400" dirty="0">
                <a:solidFill>
                  <a:schemeClr val="bg1"/>
                </a:solidFill>
                <a:effectLst>
                  <a:outerShdw blurRad="50800" dist="38100" dir="2700000" algn="tl" rotWithShape="0">
                    <a:prstClr val="black">
                      <a:alpha val="40000"/>
                    </a:prstClr>
                  </a:outerShdw>
                </a:effectLst>
                <a:latin typeface="IncognitoMeridies" panose="00000400000000000000" pitchFamily="2" charset="0"/>
              </a:rPr>
              <a:t>Over 5000 sf for $800,000!</a:t>
            </a:r>
          </a:p>
        </p:txBody>
      </p:sp>
      <p:pic>
        <p:nvPicPr>
          <p:cNvPr id="21" name="Picture 20"/>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6555400" y="4509429"/>
            <a:ext cx="1135877" cy="758305"/>
          </a:xfrm>
          <a:prstGeom prst="rect">
            <a:avLst/>
          </a:prstGeom>
          <a:ln>
            <a:solidFill>
              <a:schemeClr val="bg1"/>
            </a:solidFill>
          </a:ln>
          <a:effectLst/>
        </p:spPr>
      </p:pic>
      <p:pic>
        <p:nvPicPr>
          <p:cNvPr id="22" name="Picture 21"/>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6555400" y="5422992"/>
            <a:ext cx="1135877" cy="758305"/>
          </a:xfrm>
          <a:prstGeom prst="rect">
            <a:avLst/>
          </a:prstGeom>
          <a:ln>
            <a:solidFill>
              <a:schemeClr val="bg1"/>
            </a:solidFill>
          </a:ln>
          <a:effectLst/>
        </p:spPr>
      </p:pic>
      <p:pic>
        <p:nvPicPr>
          <p:cNvPr id="26" name="Picture 25"/>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6555400" y="7250118"/>
            <a:ext cx="1133856" cy="756955"/>
          </a:xfrm>
          <a:prstGeom prst="rect">
            <a:avLst/>
          </a:prstGeom>
          <a:ln>
            <a:solidFill>
              <a:schemeClr val="bg1"/>
            </a:solidFill>
          </a:ln>
          <a:effectLst/>
        </p:spPr>
      </p:pic>
      <p:pic>
        <p:nvPicPr>
          <p:cNvPr id="27" name="Picture 26"/>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6556579" y="8162333"/>
            <a:ext cx="1134698" cy="757517"/>
          </a:xfrm>
          <a:prstGeom prst="rect">
            <a:avLst/>
          </a:prstGeom>
          <a:ln>
            <a:solidFill>
              <a:schemeClr val="bg1"/>
            </a:solidFill>
          </a:ln>
          <a:effectLst/>
        </p:spPr>
      </p:pic>
      <p:sp>
        <p:nvSpPr>
          <p:cNvPr id="7" name="Rectangle 6"/>
          <p:cNvSpPr/>
          <p:nvPr/>
        </p:nvSpPr>
        <p:spPr>
          <a:xfrm rot="934463">
            <a:off x="7793783" y="2694035"/>
            <a:ext cx="3475227" cy="707886"/>
          </a:xfrm>
          <a:prstGeom prst="rect">
            <a:avLst/>
          </a:prstGeom>
        </p:spPr>
        <p:txBody>
          <a:bodyPr wrap="square">
            <a:spAutoFit/>
          </a:bodyPr>
          <a:lstStyle/>
          <a:p>
            <a:pPr algn="ctr"/>
            <a:r>
              <a:rPr lang="en-US" b="1" i="1" dirty="0">
                <a:solidFill>
                  <a:srgbClr val="FFFF00"/>
                </a:solidFill>
                <a:effectLst>
                  <a:outerShdw blurRad="50800" dist="38100" dir="5400000" algn="t" rotWithShape="0">
                    <a:prstClr val="black">
                      <a:alpha val="40000"/>
                    </a:prstClr>
                  </a:outerShdw>
                </a:effectLst>
                <a:latin typeface="Trebuchet MS" panose="020B0603020202020204" pitchFamily="34" charset="0"/>
              </a:rPr>
              <a:t>$70,000+</a:t>
            </a:r>
          </a:p>
          <a:p>
            <a:pPr algn="ctr"/>
            <a:r>
              <a:rPr lang="en-US" b="1" i="1" dirty="0">
                <a:solidFill>
                  <a:srgbClr val="FFFF00"/>
                </a:solidFill>
                <a:effectLst>
                  <a:outerShdw blurRad="50800" dist="38100" dir="5400000" algn="t" rotWithShape="0">
                    <a:prstClr val="black">
                      <a:alpha val="40000"/>
                    </a:prstClr>
                  </a:outerShdw>
                </a:effectLst>
                <a:latin typeface="Trebuchet MS" panose="020B0603020202020204" pitchFamily="34" charset="0"/>
              </a:rPr>
              <a:t>Price Reduction</a:t>
            </a:r>
            <a:endParaRPr lang="en-US" i="1" dirty="0">
              <a:solidFill>
                <a:srgbClr val="FFFF00"/>
              </a:solidFill>
              <a:latin typeface="Trebuchet MS" panose="020B0603020202020204" pitchFamily="34" charset="0"/>
            </a:endParaRPr>
          </a:p>
        </p:txBody>
      </p:sp>
      <p:pic>
        <p:nvPicPr>
          <p:cNvPr id="23" name="Picture 22"/>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6555400" y="6336555"/>
            <a:ext cx="1135877" cy="758305"/>
          </a:xfrm>
          <a:prstGeom prst="rect">
            <a:avLst/>
          </a:prstGeom>
          <a:ln>
            <a:solidFill>
              <a:schemeClr val="bg1"/>
            </a:solidFill>
          </a:ln>
          <a:effectLst/>
        </p:spPr>
      </p:pic>
      <p:pic>
        <p:nvPicPr>
          <p:cNvPr id="24" name="Picture 23"/>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104613" y="967239"/>
            <a:ext cx="1135877" cy="758305"/>
          </a:xfrm>
          <a:prstGeom prst="rect">
            <a:avLst/>
          </a:prstGeom>
          <a:ln>
            <a:solidFill>
              <a:schemeClr val="bg1"/>
            </a:solidFill>
          </a:ln>
          <a:effectLst/>
        </p:spPr>
      </p:pic>
      <p:pic>
        <p:nvPicPr>
          <p:cNvPr id="25" name="Picture 24"/>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104613" y="1843448"/>
            <a:ext cx="1135877" cy="758305"/>
          </a:xfrm>
          <a:prstGeom prst="rect">
            <a:avLst/>
          </a:prstGeom>
          <a:ln>
            <a:solidFill>
              <a:schemeClr val="bg1"/>
            </a:solidFill>
          </a:ln>
          <a:effectLst/>
        </p:spPr>
      </p:pic>
      <p:pic>
        <p:nvPicPr>
          <p:cNvPr id="28" name="Picture 27"/>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104613" y="2719657"/>
            <a:ext cx="1135877" cy="758305"/>
          </a:xfrm>
          <a:prstGeom prst="rect">
            <a:avLst/>
          </a:prstGeom>
          <a:ln>
            <a:solidFill>
              <a:schemeClr val="bg1"/>
            </a:solidFill>
          </a:ln>
          <a:effectLst/>
        </p:spPr>
      </p:pic>
      <p:pic>
        <p:nvPicPr>
          <p:cNvPr id="29" name="Picture 28"/>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104613" y="3595866"/>
            <a:ext cx="1135877" cy="758305"/>
          </a:xfrm>
          <a:prstGeom prst="rect">
            <a:avLst/>
          </a:prstGeom>
          <a:ln>
            <a:solidFill>
              <a:schemeClr val="bg1"/>
            </a:solidFill>
          </a:ln>
          <a:effectLst/>
        </p:spPr>
      </p:pic>
      <p:pic>
        <p:nvPicPr>
          <p:cNvPr id="30" name="Picture 29"/>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8686800" y="4635985"/>
            <a:ext cx="503427" cy="758307"/>
          </a:xfrm>
          <a:prstGeom prst="rect">
            <a:avLst/>
          </a:prstGeom>
          <a:ln>
            <a:noFill/>
          </a:ln>
          <a:effectLst>
            <a:outerShdw blurRad="63500" sx="102000" sy="102000" algn="ctr" rotWithShape="0">
              <a:prstClr val="black">
                <a:alpha val="40000"/>
              </a:prstClr>
            </a:outerShdw>
          </a:effectLst>
        </p:spPr>
      </p:pic>
      <p:pic>
        <p:nvPicPr>
          <p:cNvPr id="20" name="Picture 19"/>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101053" y="95250"/>
            <a:ext cx="1129557" cy="754085"/>
          </a:xfrm>
          <a:prstGeom prst="rect">
            <a:avLst/>
          </a:prstGeom>
          <a:ln>
            <a:solidFill>
              <a:schemeClr val="bg1"/>
            </a:solidFill>
          </a:ln>
          <a:effectLst/>
        </p:spPr>
      </p:pic>
    </p:spTree>
    <p:extLst>
      <p:ext uri="{BB962C8B-B14F-4D97-AF65-F5344CB8AC3E}">
        <p14:creationId xmlns:p14="http://schemas.microsoft.com/office/powerpoint/2010/main" val="406978968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227</TotalTime>
  <Words>525</Words>
  <Application>Microsoft Office PowerPoint</Application>
  <PresentationFormat>Custom</PresentationFormat>
  <Paragraphs>8</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IncognitoMeridies</vt:lpstr>
      <vt:lpstr>Trebuchet MS</vt:lpstr>
      <vt:lpstr>Verdana</vt:lpstr>
      <vt:lpstr>Office Theme</vt:lpstr>
      <vt:lpstr>1535 Capel Street Mt Pleasant, SC 29466 MLS# 18006946 $800,000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1280 Marsh Rabbit Ct Dunes West ~ Mt Pleasant MLS# 1411605 ~ $</dc:title>
  <dc:creator>CVH360</dc:creator>
  <cp:lastModifiedBy>A. Thomas Price</cp:lastModifiedBy>
  <cp:revision>48</cp:revision>
  <dcterms:created xsi:type="dcterms:W3CDTF">2006-08-16T00:00:00Z</dcterms:created>
  <dcterms:modified xsi:type="dcterms:W3CDTF">2018-05-14T15:26:55Z</dcterms:modified>
</cp:coreProperties>
</file>