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30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4158391"/>
            <a:ext cx="7772399" cy="947009"/>
          </a:xfrm>
        </p:spPr>
        <p:txBody>
          <a:bodyPr anchor="t">
            <a:noAutofit/>
          </a:bodyPr>
          <a:lstStyle/>
          <a:p>
            <a:r>
              <a:rPr lang="en-US" sz="3200" dirty="0" smtClean="0">
                <a:solidFill>
                  <a:schemeClr val="tx2">
                    <a:lumMod val="50000"/>
                  </a:schemeClr>
                </a:solidFill>
                <a:latin typeface="Trebuchet MS" panose="020B0603020202020204" pitchFamily="34" charset="0"/>
              </a:rPr>
              <a:t>1535 </a:t>
            </a:r>
            <a:r>
              <a:rPr lang="en-US" sz="3200" dirty="0" err="1" smtClean="0">
                <a:solidFill>
                  <a:schemeClr val="tx2">
                    <a:lumMod val="50000"/>
                  </a:schemeClr>
                </a:solidFill>
                <a:latin typeface="Trebuchet MS" panose="020B0603020202020204" pitchFamily="34" charset="0"/>
              </a:rPr>
              <a:t>Capel</a:t>
            </a:r>
            <a:r>
              <a:rPr lang="en-US" sz="3200" dirty="0" smtClean="0">
                <a:solidFill>
                  <a:schemeClr val="tx2">
                    <a:lumMod val="50000"/>
                  </a:schemeClr>
                </a:solidFill>
                <a:latin typeface="Trebuchet MS" panose="020B0603020202020204" pitchFamily="34" charset="0"/>
              </a:rPr>
              <a:t> St</a:t>
            </a:r>
            <a:br>
              <a:rPr lang="en-US" sz="3200" dirty="0" smtClean="0">
                <a:solidFill>
                  <a:schemeClr val="tx2">
                    <a:lumMod val="50000"/>
                  </a:schemeClr>
                </a:solidFill>
                <a:latin typeface="Trebuchet MS" panose="020B0603020202020204" pitchFamily="34" charset="0"/>
              </a:rPr>
            </a:br>
            <a:r>
              <a:rPr lang="en-US" sz="2000" dirty="0" smtClean="0">
                <a:solidFill>
                  <a:schemeClr val="tx2">
                    <a:lumMod val="50000"/>
                  </a:schemeClr>
                </a:solidFill>
                <a:latin typeface="Trebuchet MS" panose="020B0603020202020204" pitchFamily="34" charset="0"/>
              </a:rPr>
              <a:t>Park West ~ Mt Pleasant ~ MLS# 1420240 ~ $735,000</a:t>
            </a:r>
            <a:endParaRPr lang="en-US" sz="2000" dirty="0">
              <a:solidFill>
                <a:schemeClr val="tx2">
                  <a:lumMod val="50000"/>
                </a:schemeClr>
              </a:solidFill>
              <a:latin typeface="Trebuchet MS" panose="020B0603020202020204" pitchFamily="34" charset="0"/>
            </a:endParaRPr>
          </a:p>
        </p:txBody>
      </p:sp>
      <p:sp>
        <p:nvSpPr>
          <p:cNvPr id="3" name="Subtitle 2"/>
          <p:cNvSpPr>
            <a:spLocks noGrp="1"/>
          </p:cNvSpPr>
          <p:nvPr>
            <p:ph type="subTitle" idx="1"/>
          </p:nvPr>
        </p:nvSpPr>
        <p:spPr>
          <a:xfrm>
            <a:off x="0" y="5029200"/>
            <a:ext cx="7772400" cy="4013537"/>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beautiful elevated home is a wonderful opportunity to move into the highly desirable section of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Masonborough</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It is the best price per square foot for all homes over 500k in Park West! Built in 2012 this home shows like new! Double front porches greet you as you arrive...the perfect place for your rocking chairs or porch swing. Upon entering you will find the study with gorgeous coffered ceiling to your left and dining room to the right. Thick moldings give each room a custom feel. Straight ahead you'll find an open concept kitchen and family room with separate breakfast area with custom banquet seating. This gourmet kitchen boasts a large center island with room for seating, a gas cooktop, and granite countertops. Off the kitchen is the large screened porch perfect for dining al fresco! The family room fireplace with marble surround helps create a cozy atmosphere for cool fall/winter evenings. There is also a large pantry and laundry room with built in cabinets. Completing the downstairs is the spacious master suite with tray ceiling, garden tub, oversized shower and separate vanities with Cambria countertops and upgraded fixtures. Upstairs via wood stair treads you will find 4 bedrooms, one with it's own bath plus a second bath for the other rooms to share. These bathrooms both have granite countertops. One of these rooms steps up from the hall, has </a:t>
            </a:r>
            <a:r>
              <a:rPr lang="en-US" sz="105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French </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doors and can also serve as a media or play room. In addition to all this space, head down to the first level and you will find an entirely finished ground floor. No expense was spared here and you will enjoy a second family room, second study with built in desk, and the 6th bedroom with a HUGE closet and room for a second set of washer/dryers. This room also has it's own full bath. It doesn't end there </a:t>
            </a:r>
            <a:r>
              <a:rPr lang="en-US" sz="105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as </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you will also find an additional half bath, sun room, dining space and kitchen area. This could be the perfect mother-in-law suite, teen hangout or a place for your company to stay and have plenty of privacy. This addition is fully insurable and is over a foot above flood (see elevation certificate). Even with all this finished space there is still room in the garage to park one car as well and have plenty of additional storage with an access door to the outside (2nd garage bay could also be converted back). The driveway can park 2-3 cars across and still not block the garage door. Owners were planning on a small pool for the backyard but moved before they could install. It would be very convenient to go straight into the lower level to use the bathroom or change! Park West offers wonderful amenities including two pools, tennis courts, a club house, play parks, and of walking/jogging trails. Public schools are within the neighborhood as well as shopping, dining recreational fields, professional offices and a gym. Downtown Charleston and the beaches are only 20-25 min away! Come see this awesome deal for yourself and welcome home!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l="6851" t="2955" r="2856" b="13519"/>
          <a:stretch/>
        </p:blipFill>
        <p:spPr>
          <a:xfrm>
            <a:off x="1393190" y="704279"/>
            <a:ext cx="4986021" cy="3454112"/>
          </a:xfrm>
          <a:prstGeom prst="rect">
            <a:avLst/>
          </a:prstGeom>
          <a:ln>
            <a:solidFill>
              <a:schemeClr val="bg1"/>
            </a:solidFill>
          </a:ln>
        </p:spPr>
      </p:pic>
      <p:sp>
        <p:nvSpPr>
          <p:cNvPr id="13" name="Rectangle 12"/>
          <p:cNvSpPr/>
          <p:nvPr/>
        </p:nvSpPr>
        <p:spPr>
          <a:xfrm>
            <a:off x="1" y="-1"/>
            <a:ext cx="7772399" cy="584775"/>
          </a:xfrm>
          <a:prstGeom prst="rect">
            <a:avLst/>
          </a:prstGeom>
        </p:spPr>
        <p:txBody>
          <a:bodyPr wrap="square">
            <a:spAutoFit/>
          </a:bodyPr>
          <a:lstStyle/>
          <a:p>
            <a:pPr algn="ctr"/>
            <a:r>
              <a:rPr lang="en-US" sz="3200" dirty="0" smtClean="0">
                <a:solidFill>
                  <a:srgbClr val="FFFF00"/>
                </a:solidFill>
                <a:effectLst>
                  <a:outerShdw blurRad="38100" dist="38100" dir="2700000" algn="tl">
                    <a:srgbClr val="000000">
                      <a:alpha val="43137"/>
                    </a:srgbClr>
                  </a:outerShdw>
                </a:effectLst>
                <a:latin typeface="Trebuchet MS" panose="020B0603020202020204" pitchFamily="34" charset="0"/>
              </a:rPr>
              <a:t>Like New Home Just Reduced!</a:t>
            </a:r>
            <a:endParaRPr lang="en-US" sz="3200" dirty="0">
              <a:solidFill>
                <a:srgbClr val="FFFF00"/>
              </a:solidFill>
              <a:effectLst>
                <a:outerShdw blurRad="38100" dist="38100" dir="2700000" algn="tl">
                  <a:srgbClr val="000000">
                    <a:alpha val="43137"/>
                  </a:srgbClr>
                </a:outerShdw>
              </a:effectLst>
            </a:endParaRPr>
          </a:p>
        </p:txBody>
      </p:sp>
      <p:grpSp>
        <p:nvGrpSpPr>
          <p:cNvPr id="15" name="Group 14"/>
          <p:cNvGrpSpPr/>
          <p:nvPr/>
        </p:nvGrpSpPr>
        <p:grpSpPr>
          <a:xfrm>
            <a:off x="81668" y="704278"/>
            <a:ext cx="7609064" cy="3454112"/>
            <a:chOff x="76200" y="704278"/>
            <a:chExt cx="7609064" cy="3454112"/>
          </a:xfrm>
        </p:grpSpPr>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r="2758" b="17625"/>
            <a:stretch/>
          </p:blipFill>
          <p:spPr>
            <a:xfrm>
              <a:off x="76200" y="2525436"/>
              <a:ext cx="1136989" cy="722376"/>
            </a:xfrm>
            <a:prstGeom prst="rect">
              <a:avLst/>
            </a:prstGeom>
            <a:ln>
              <a:solidFill>
                <a:schemeClr val="bg1"/>
              </a:solidFill>
            </a:ln>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5288"/>
            <a:stretch/>
          </p:blipFill>
          <p:spPr>
            <a:xfrm>
              <a:off x="76200" y="3436014"/>
              <a:ext cx="1136989" cy="722376"/>
            </a:xfrm>
            <a:prstGeom prst="rect">
              <a:avLst/>
            </a:prstGeom>
            <a:ln>
              <a:solidFill>
                <a:schemeClr val="bg1"/>
              </a:solidFill>
            </a:ln>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5288"/>
            <a:stretch/>
          </p:blipFill>
          <p:spPr>
            <a:xfrm>
              <a:off x="76200" y="704278"/>
              <a:ext cx="1136989" cy="722376"/>
            </a:xfrm>
            <a:prstGeom prst="rect">
              <a:avLst/>
            </a:prstGeom>
            <a:ln>
              <a:solidFill>
                <a:schemeClr val="bg1"/>
              </a:solidFill>
            </a:ln>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r="2758" b="17625"/>
            <a:stretch/>
          </p:blipFill>
          <p:spPr>
            <a:xfrm>
              <a:off x="76200" y="1614857"/>
              <a:ext cx="1136989" cy="722376"/>
            </a:xfrm>
            <a:prstGeom prst="rect">
              <a:avLst/>
            </a:prstGeom>
            <a:ln>
              <a:solidFill>
                <a:schemeClr val="bg1"/>
              </a:solidFill>
            </a:ln>
          </p:spPr>
        </p:pic>
        <p:pic>
          <p:nvPicPr>
            <p:cNvPr id="17" name="Picture 16"/>
            <p:cNvPicPr>
              <a:picLocks noChangeAspect="1"/>
            </p:cNvPicPr>
            <p:nvPr/>
          </p:nvPicPr>
          <p:blipFill rotWithShape="1">
            <a:blip r:embed="rId9" cstate="print">
              <a:extLst>
                <a:ext uri="{28A0092B-C50C-407E-A947-70E740481C1C}">
                  <a14:useLocalDpi xmlns:a14="http://schemas.microsoft.com/office/drawing/2010/main" val="0"/>
                </a:ext>
              </a:extLst>
            </a:blip>
            <a:srcRect b="12939"/>
            <a:stretch/>
          </p:blipFill>
          <p:spPr>
            <a:xfrm>
              <a:off x="6548277" y="2525436"/>
              <a:ext cx="1136987" cy="722376"/>
            </a:xfrm>
            <a:prstGeom prst="rect">
              <a:avLst/>
            </a:prstGeom>
            <a:ln>
              <a:solidFill>
                <a:schemeClr val="bg1"/>
              </a:solidFill>
            </a:ln>
          </p:spPr>
        </p:pic>
        <p:pic>
          <p:nvPicPr>
            <p:cNvPr id="18" name="Picture 17"/>
            <p:cNvPicPr>
              <a:picLocks noChangeAspect="1"/>
            </p:cNvPicPr>
            <p:nvPr/>
          </p:nvPicPr>
          <p:blipFill rotWithShape="1">
            <a:blip r:embed="rId10" cstate="print">
              <a:extLst>
                <a:ext uri="{28A0092B-C50C-407E-A947-70E740481C1C}">
                  <a14:useLocalDpi xmlns:a14="http://schemas.microsoft.com/office/drawing/2010/main" val="0"/>
                </a:ext>
              </a:extLst>
            </a:blip>
            <a:srcRect b="15288"/>
            <a:stretch/>
          </p:blipFill>
          <p:spPr>
            <a:xfrm>
              <a:off x="6548278" y="3436014"/>
              <a:ext cx="1136986" cy="722376"/>
            </a:xfrm>
            <a:prstGeom prst="rect">
              <a:avLst/>
            </a:prstGeom>
            <a:ln>
              <a:solidFill>
                <a:schemeClr val="bg1"/>
              </a:solidFill>
            </a:ln>
          </p:spPr>
        </p:pic>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5288"/>
            <a:stretch/>
          </p:blipFill>
          <p:spPr>
            <a:xfrm>
              <a:off x="6548277" y="704278"/>
              <a:ext cx="1136987" cy="722376"/>
            </a:xfrm>
            <a:prstGeom prst="rect">
              <a:avLst/>
            </a:prstGeom>
            <a:ln>
              <a:solidFill>
                <a:schemeClr val="bg1"/>
              </a:solidFill>
            </a:ln>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b="12939"/>
            <a:stretch/>
          </p:blipFill>
          <p:spPr>
            <a:xfrm>
              <a:off x="6548277" y="1614857"/>
              <a:ext cx="1136987" cy="722376"/>
            </a:xfrm>
            <a:prstGeom prst="rect">
              <a:avLst/>
            </a:prstGeom>
            <a:ln>
              <a:solidFill>
                <a:schemeClr val="bg1"/>
              </a:solidFill>
            </a:ln>
          </p:spPr>
        </p:pic>
      </p:gr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570</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1535 Capel St Park West ~ Mt Pleasant ~ MLS# 1420240 ~ $735,000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9</cp:revision>
  <dcterms:created xsi:type="dcterms:W3CDTF">2006-08-16T00:00:00Z</dcterms:created>
  <dcterms:modified xsi:type="dcterms:W3CDTF">2014-09-18T15:19:28Z</dcterms:modified>
</cp:coreProperties>
</file>