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82296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592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5" d="100"/>
          <a:sy n="75" d="100"/>
        </p:scale>
        <p:origin x="1860" y="-1704"/>
      </p:cViewPr>
      <p:guideLst>
        <p:guide orient="horz" pos="3168"/>
        <p:guide pos="259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7220" y="3124626"/>
            <a:ext cx="699516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4440" y="5699760"/>
            <a:ext cx="576072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66460" y="402804"/>
            <a:ext cx="185166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11480" y="402804"/>
            <a:ext cx="541782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0082" y="6463454"/>
            <a:ext cx="699516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0082" y="4263180"/>
            <a:ext cx="699516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114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83380" y="2346963"/>
            <a:ext cx="363474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251499"/>
            <a:ext cx="3636169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" y="3189817"/>
            <a:ext cx="3636169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180523" y="2251499"/>
            <a:ext cx="3637597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80523" y="3189817"/>
            <a:ext cx="3637597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1481" y="400474"/>
            <a:ext cx="2707482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7545" y="400474"/>
            <a:ext cx="4600576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1481" y="2104814"/>
            <a:ext cx="2707482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13059" y="7040881"/>
            <a:ext cx="493776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613059" y="898736"/>
            <a:ext cx="493776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13059" y="7872097"/>
            <a:ext cx="493776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11480" y="402802"/>
            <a:ext cx="740664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11480" y="2346963"/>
            <a:ext cx="740664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114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12/30/2019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11780" y="9322648"/>
            <a:ext cx="26060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897880" y="9322648"/>
            <a:ext cx="192024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jpeg"/><Relationship Id="rId13" Type="http://schemas.openxmlformats.org/officeDocument/2006/relationships/image" Target="../media/image10.jpeg"/><Relationship Id="rId3" Type="http://schemas.openxmlformats.org/officeDocument/2006/relationships/image" Target="../media/image2.jpeg"/><Relationship Id="rId7" Type="http://schemas.openxmlformats.org/officeDocument/2006/relationships/image" Target="../media/image4.jpg"/><Relationship Id="rId12" Type="http://schemas.openxmlformats.org/officeDocument/2006/relationships/image" Target="../media/image9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hyperlink" Target="http://www.agentownedrealty.com/" TargetMode="External"/><Relationship Id="rId11" Type="http://schemas.openxmlformats.org/officeDocument/2006/relationships/image" Target="../media/image8.jpeg"/><Relationship Id="rId5" Type="http://schemas.openxmlformats.org/officeDocument/2006/relationships/hyperlink" Target="mailto:jill@agentowned.com" TargetMode="External"/><Relationship Id="rId10" Type="http://schemas.openxmlformats.org/officeDocument/2006/relationships/image" Target="../media/image7.jpeg"/><Relationship Id="rId4" Type="http://schemas.openxmlformats.org/officeDocument/2006/relationships/image" Target="../media/image3.jpeg"/><Relationship Id="rId9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753955" y="-246221"/>
            <a:ext cx="1554481" cy="10058400"/>
          </a:xfrm>
          <a:prstGeom prst="rect">
            <a:avLst/>
          </a:prstGeom>
          <a:gradFill>
            <a:gsLst>
              <a:gs pos="0">
                <a:schemeClr val="tx2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245"/>
          <a:stretch/>
        </p:blipFill>
        <p:spPr bwMode="auto">
          <a:xfrm>
            <a:off x="-1" y="1"/>
            <a:ext cx="6629400" cy="434866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8" name="Rectangle 7"/>
          <p:cNvSpPr/>
          <p:nvPr/>
        </p:nvSpPr>
        <p:spPr>
          <a:xfrm>
            <a:off x="1" y="1"/>
            <a:ext cx="6592822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32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77000"/>
                    </a:schemeClr>
                  </a:outerShdw>
                </a:effectLst>
                <a:latin typeface="Gabriola" panose="04040605051002020D02" pitchFamily="82" charset="0"/>
              </a:rPr>
              <a:t>Almost New!</a:t>
            </a:r>
          </a:p>
          <a:p>
            <a:pPr algn="r"/>
            <a:r>
              <a:rPr lang="en-US" sz="3200" b="1" i="1" dirty="0">
                <a:solidFill>
                  <a:schemeClr val="bg1"/>
                </a:solidFill>
                <a:effectLst>
                  <a:outerShdw blurRad="50800" dist="38100" dir="5400000" algn="t" rotWithShape="0">
                    <a:schemeClr val="tx1">
                      <a:alpha val="77000"/>
                    </a:schemeClr>
                  </a:outerShdw>
                </a:effectLst>
                <a:latin typeface="Gabriola" panose="04040605051002020D02" pitchFamily="82" charset="0"/>
              </a:rPr>
              <a:t>Only $325,000!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4420520"/>
            <a:ext cx="6592823" cy="1033272"/>
          </a:xfrm>
        </p:spPr>
        <p:txBody>
          <a:bodyPr anchor="ctr">
            <a:noAutofit/>
          </a:bodyPr>
          <a:lstStyle/>
          <a:p>
            <a:r>
              <a:rPr lang="en-US" sz="20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153 Blackwater Way</a:t>
            </a:r>
            <a:br>
              <a:rPr lang="en-US" sz="1800" b="1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Fairmont South </a:t>
            </a:r>
            <a:r>
              <a:rPr lang="en-US" sz="1500" b="1" dirty="0">
                <a:latin typeface="Trebuchet MS" panose="020B0603020202020204" pitchFamily="34" charset="0"/>
                <a:cs typeface="Microsoft Sans Serif" panose="020B0604020202020204" pitchFamily="34" charset="0"/>
              </a:rPr>
              <a:t>· </a:t>
            </a:r>
            <a: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Moncks Corner, SC 29461</a:t>
            </a:r>
            <a:b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MLS# 19032446 </a:t>
            </a:r>
            <a:r>
              <a:rPr lang="en-US" sz="1500" b="1" dirty="0">
                <a:latin typeface="Trebuchet MS" panose="020B0603020202020204" pitchFamily="34" charset="0"/>
                <a:cs typeface="Microsoft Sans Serif" panose="020B0604020202020204" pitchFamily="34" charset="0"/>
              </a:rPr>
              <a:t>· </a:t>
            </a:r>
            <a:r>
              <a:rPr lang="en-US" sz="15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$325,000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5525650"/>
            <a:ext cx="6629400" cy="3243532"/>
          </a:xfrm>
        </p:spPr>
        <p:txBody>
          <a:bodyPr anchor="ctr">
            <a:noAutofit/>
          </a:bodyPr>
          <a:lstStyle/>
          <a:p>
            <a:r>
              <a:rPr lang="en-US" sz="1300" dirty="0">
                <a:solidFill>
                  <a:schemeClr val="tx1"/>
                </a:solidFill>
                <a:latin typeface="Georgia" panose="02040502050405020303" pitchFamily="18" charset="0"/>
                <a:cs typeface="Microsoft Sans Serif" panose="020B0604020202020204" pitchFamily="34" charset="0"/>
              </a:rPr>
              <a:t>Beautiful and inviting 2 year old 6 BR 4.5BA, 3-story home with upgrades galore! When driving up you are greeted with wonderful curb appeal. Upon entering the home to the left is a flex space with gorgeous French doors that is perfect for an office/living room/play room. Next is the exquisite dining room with wainscoting, and eye-catching lighting. The large family room has an abundance of natural light and is open to the chef-inspired kitchen with stainless steel appliances, gas stove, subway tile backsplash, granite countertops, breakfast bar, stunning cabinets, eat-in area and pantry. Next is a guest bedroom with a private bath and walk-in closet. The grand master bedroom suite is on the second floor with French doors, wall of windows, HUGE walk-in closet and spa-like master bath with oversized shower, large vanity with dual sinks, and linen closet. There are 3 additional bedrooms that share a full bath with a dual sink vanity and a walk-in laundry room on this level. The third floor is perfect as a teen or mother-in-law suite with a living area, bedroom, private bath, and walk-in closet. The outside has a large fenced in back yard and gorgeous paver patio. This almost new home has everything! Call today to be first to see!</a:t>
            </a:r>
            <a:endParaRPr lang="en-US" sz="1300" b="1" i="1" dirty="0">
              <a:solidFill>
                <a:schemeClr val="tx1"/>
              </a:solidFill>
              <a:latin typeface="Georgia" panose="02040502050405020303" pitchFamily="18" charset="0"/>
              <a:cs typeface="Microsoft Sans Serif" panose="020B0604020202020204" pitchFamily="34" charset="0"/>
            </a:endParaRPr>
          </a:p>
        </p:txBody>
      </p:sp>
      <p:sp>
        <p:nvSpPr>
          <p:cNvPr id="10" name="Down Ribbon 9"/>
          <p:cNvSpPr/>
          <p:nvPr/>
        </p:nvSpPr>
        <p:spPr>
          <a:xfrm>
            <a:off x="-4453793" y="152399"/>
            <a:ext cx="4306056" cy="484594"/>
          </a:xfrm>
          <a:prstGeom prst="ribbon">
            <a:avLst>
              <a:gd name="adj1" fmla="val 16667"/>
              <a:gd name="adj2" fmla="val 72102"/>
            </a:avLst>
          </a:prstGeom>
          <a:gradFill flip="none" rotWithShape="1">
            <a:gsLst>
              <a:gs pos="0">
                <a:srgbClr val="E6DCAC"/>
              </a:gs>
              <a:gs pos="12000">
                <a:srgbClr val="E6D78A"/>
              </a:gs>
              <a:gs pos="30000">
                <a:srgbClr val="C7AC4C"/>
              </a:gs>
              <a:gs pos="45000">
                <a:srgbClr val="E6D78A"/>
              </a:gs>
              <a:gs pos="77000">
                <a:srgbClr val="C7AC4C"/>
              </a:gs>
              <a:gs pos="100000">
                <a:srgbClr val="E6DCAC"/>
              </a:gs>
            </a:gsLst>
            <a:path path="circle">
              <a:fillToRect l="100000" t="100000"/>
            </a:path>
            <a:tileRect r="-100000" b="-100000"/>
          </a:gradFill>
          <a:ln w="6350">
            <a:solidFill>
              <a:schemeClr val="bg2">
                <a:lumMod val="50000"/>
              </a:schemeClr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/>
          <a:lstStyle/>
          <a:p>
            <a:pPr algn="ctr"/>
            <a:r>
              <a:rPr lang="en-US" sz="2600" b="1" i="1" dirty="0">
                <a:solidFill>
                  <a:schemeClr val="tx1"/>
                </a:solidFill>
                <a:latin typeface="Gabriola" panose="04040605051002020D02" pitchFamily="82" charset="0"/>
              </a:rPr>
              <a:t>Gorgeous Listing</a:t>
            </a:r>
          </a:p>
        </p:txBody>
      </p:sp>
      <p:pic>
        <p:nvPicPr>
          <p:cNvPr id="17" name="Picture 5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9379" y="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9" name="Picture 5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9379" y="110513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sp>
        <p:nvSpPr>
          <p:cNvPr id="18" name="Rectangle 17"/>
          <p:cNvSpPr/>
          <p:nvPr/>
        </p:nvSpPr>
        <p:spPr>
          <a:xfrm>
            <a:off x="5304790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Jill </a:t>
            </a:r>
            <a:r>
              <a:rPr lang="en-US" sz="1600" b="1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Marcacci</a:t>
            </a:r>
            <a:endParaRPr lang="en-US" sz="1600" b="1" dirty="0">
              <a:latin typeface="Georgia" panose="02040502050405020303" pitchFamily="18" charset="0"/>
              <a:cs typeface="Microsoft Sans Serif" panose="020B0604020202020204" pitchFamily="34" charset="0"/>
            </a:endParaRP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843-297-5590</a:t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jill@agentowned.com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  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" y="9812180"/>
            <a:ext cx="7772400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AgentOwned Realty Co. Preferred Group, Inc. | 824 Johnnie </a:t>
            </a:r>
            <a:r>
              <a:rPr lang="en-US" sz="1000" dirty="0" err="1">
                <a:latin typeface="Georgia" panose="02040502050405020303" pitchFamily="18" charset="0"/>
                <a:cs typeface="Microsoft Sans Serif" panose="020B0604020202020204" pitchFamily="34" charset="0"/>
              </a:rPr>
              <a:t>Dodds</a:t>
            </a:r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</a:rPr>
              <a:t> Blvd | Mt Pleasant, SC 29464</a:t>
            </a:r>
          </a:p>
        </p:txBody>
      </p:sp>
      <p:sp>
        <p:nvSpPr>
          <p:cNvPr id="21" name="Rectangle 20"/>
          <p:cNvSpPr/>
          <p:nvPr/>
        </p:nvSpPr>
        <p:spPr>
          <a:xfrm>
            <a:off x="385816" y="8915401"/>
            <a:ext cx="254381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600" b="1" dirty="0">
                <a:latin typeface="Georgia" panose="02040502050405020303" pitchFamily="18" charset="0"/>
                <a:cs typeface="Microsoft Sans Serif" panose="020B0604020202020204" pitchFamily="34" charset="0"/>
              </a:rPr>
              <a:t>Stan Huff</a:t>
            </a:r>
          </a:p>
          <a:p>
            <a:pPr algn="ctr"/>
            <a:r>
              <a:rPr lang="en-US" sz="1400" dirty="0">
                <a:latin typeface="Georgia" panose="02040502050405020303" pitchFamily="18" charset="0"/>
              </a:rPr>
              <a:t>843-670-2835</a:t>
            </a:r>
            <a:b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</a:b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  <a:hlinkClick r:id="rId5"/>
              </a:rPr>
              <a:t>stan.huff@agentowned.com</a:t>
            </a:r>
            <a:r>
              <a:rPr lang="en-US" sz="1400" dirty="0">
                <a:latin typeface="Georgia" panose="02040502050405020303" pitchFamily="18" charset="0"/>
                <a:cs typeface="Microsoft Sans Serif" panose="020B0604020202020204" pitchFamily="34" charset="0"/>
              </a:rPr>
              <a:t> 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20164" y="9598645"/>
            <a:ext cx="1789272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00" dirty="0">
                <a:latin typeface="Georgia" panose="02040502050405020303" pitchFamily="18" charset="0"/>
                <a:cs typeface="Microsoft Sans Serif" panose="020B0604020202020204" pitchFamily="34" charset="0"/>
                <a:hlinkClick r:id="rId6"/>
              </a:rPr>
              <a:t>www.agentownedrealty.com</a:t>
            </a:r>
            <a:endParaRPr lang="en-US" sz="1000" dirty="0"/>
          </a:p>
        </p:txBody>
      </p:sp>
      <p:pic>
        <p:nvPicPr>
          <p:cNvPr id="23" name="Picture 2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606384" y="9037569"/>
            <a:ext cx="1021651" cy="536147"/>
          </a:xfrm>
          <a:prstGeom prst="rect">
            <a:avLst/>
          </a:prstGeom>
        </p:spPr>
      </p:pic>
      <p:pic>
        <p:nvPicPr>
          <p:cNvPr id="16" name="Picture 5"/>
          <p:cNvPicPr>
            <a:picLocks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9379" y="221026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4" name="Picture 5"/>
          <p:cNvPicPr>
            <a:picLocks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9379" y="663078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5" name="Picture 5"/>
          <p:cNvPicPr>
            <a:picLocks noChangeArrowheads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9379" y="552565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6" name="Picture 5"/>
          <p:cNvPicPr>
            <a:picLocks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9379" y="331539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7" name="Picture 5"/>
          <p:cNvPicPr>
            <a:picLocks noChangeArrowheads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9379" y="4420520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8" name="Picture 5">
            <a:extLst>
              <a:ext uri="{FF2B5EF4-FFF2-40B4-BE49-F238E27FC236}">
                <a16:creationId xmlns:a16="http://schemas.microsoft.com/office/drawing/2014/main" id="{1BEEB63F-83B0-4E54-A2E9-A6F7E82DE0A1}"/>
              </a:ext>
            </a:extLst>
          </p:cNvPr>
          <p:cNvPicPr>
            <a:picLocks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 bwMode="auto">
          <a:xfrm>
            <a:off x="6689379" y="7735909"/>
            <a:ext cx="1554480" cy="1033272"/>
          </a:xfrm>
          <a:prstGeom prst="rect">
            <a:avLst/>
          </a:prstGeom>
          <a:ln w="3175"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88323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314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Gabriola</vt:lpstr>
      <vt:lpstr>Georgia</vt:lpstr>
      <vt:lpstr>Trebuchet MS</vt:lpstr>
      <vt:lpstr>Office Theme</vt:lpstr>
      <vt:lpstr>153 Blackwater Way Fairmont South · Moncks Corner, SC 29461 MLS# 19032446 · $325,000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61</cp:revision>
  <dcterms:created xsi:type="dcterms:W3CDTF">2006-08-16T00:00:00Z</dcterms:created>
  <dcterms:modified xsi:type="dcterms:W3CDTF">2019-12-30T18:55:06Z</dcterms:modified>
</cp:coreProperties>
</file>