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398" y="-13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1/4/2019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5000" r="-145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4373683"/>
          </a:xfrm>
          <a:prstGeom prst="rect">
            <a:avLst/>
          </a:prstGeom>
          <a:ln>
            <a:noFill/>
          </a:ln>
          <a:effectLst>
            <a:softEdge rad="112500"/>
          </a:effectLst>
        </p:spPr>
      </p:pic>
      <p:sp>
        <p:nvSpPr>
          <p:cNvPr id="2" name="Title 1"/>
          <p:cNvSpPr>
            <a:spLocks noGrp="1"/>
          </p:cNvSpPr>
          <p:nvPr>
            <p:ph type="ctrTitle"/>
          </p:nvPr>
        </p:nvSpPr>
        <p:spPr>
          <a:xfrm>
            <a:off x="0" y="0"/>
            <a:ext cx="2560206" cy="626862"/>
          </a:xfrm>
        </p:spPr>
        <p:txBody>
          <a:bodyPr anchor="ctr">
            <a:noAutofit/>
          </a:bodyPr>
          <a:lstStyle/>
          <a:p>
            <a:r>
              <a:rPr lang="en-US" sz="2800" b="1" dirty="0">
                <a:solidFill>
                  <a:schemeClr val="bg1"/>
                </a:solidFill>
                <a:effectLst>
                  <a:outerShdw blurRad="38100" dist="38100" dir="2700000" algn="tl">
                    <a:srgbClr val="000000">
                      <a:alpha val="43137"/>
                    </a:srgbClr>
                  </a:outerShdw>
                </a:effectLst>
                <a:latin typeface="Gabriola" panose="04040605051002020D02" pitchFamily="82" charset="0"/>
              </a:rPr>
              <a:t>PRICED TO SELL!</a:t>
            </a:r>
            <a:endParaRPr lang="en-US" sz="28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sp>
        <p:nvSpPr>
          <p:cNvPr id="3" name="Subtitle 2"/>
          <p:cNvSpPr>
            <a:spLocks noGrp="1"/>
          </p:cNvSpPr>
          <p:nvPr>
            <p:ph type="subTitle" idx="1"/>
          </p:nvPr>
        </p:nvSpPr>
        <p:spPr>
          <a:xfrm>
            <a:off x="-10923" y="3017323"/>
            <a:ext cx="7772399" cy="1173677"/>
          </a:xfrm>
          <a:effectLst/>
        </p:spPr>
        <p:txBody>
          <a:bodyPr anchor="ctr">
            <a:noAutofit/>
          </a:bodyPr>
          <a:lstStyle/>
          <a:p>
            <a:r>
              <a:rPr lang="en-US" sz="3600" b="1" dirty="0">
                <a:solidFill>
                  <a:schemeClr val="bg2"/>
                </a:solidFill>
                <a:effectLst>
                  <a:outerShdw blurRad="50800" dist="38100" dir="5400000" algn="t" rotWithShape="0">
                    <a:prstClr val="black">
                      <a:alpha val="40000"/>
                    </a:prstClr>
                  </a:outerShdw>
                </a:effectLst>
                <a:latin typeface="Gabriola" panose="04040605051002020D02" pitchFamily="82" charset="0"/>
              </a:rPr>
              <a:t>153 </a:t>
            </a:r>
            <a:r>
              <a:rPr lang="en-US" sz="3600" b="1" dirty="0" err="1">
                <a:solidFill>
                  <a:schemeClr val="bg2"/>
                </a:solidFill>
                <a:effectLst>
                  <a:outerShdw blurRad="50800" dist="38100" dir="5400000" algn="t" rotWithShape="0">
                    <a:prstClr val="black">
                      <a:alpha val="40000"/>
                    </a:prstClr>
                  </a:outerShdw>
                </a:effectLst>
                <a:latin typeface="Gabriola" panose="04040605051002020D02" pitchFamily="82" charset="0"/>
              </a:rPr>
              <a:t>Nobels</a:t>
            </a:r>
            <a:r>
              <a:rPr lang="en-US" sz="3600" b="1" dirty="0">
                <a:solidFill>
                  <a:schemeClr val="bg2"/>
                </a:solidFill>
                <a:effectLst>
                  <a:outerShdw blurRad="50800" dist="38100" dir="5400000" algn="t" rotWithShape="0">
                    <a:prstClr val="black">
                      <a:alpha val="40000"/>
                    </a:prstClr>
                  </a:outerShdw>
                </a:effectLst>
                <a:latin typeface="Gabriola" panose="04040605051002020D02" pitchFamily="82" charset="0"/>
              </a:rPr>
              <a:t> Point Street</a:t>
            </a:r>
          </a:p>
          <a:p>
            <a:r>
              <a:rPr lang="de-DE" sz="2400" b="1" dirty="0">
                <a:solidFill>
                  <a:schemeClr val="bg2"/>
                </a:solidFill>
                <a:effectLst>
                  <a:outerShdw blurRad="50800" dist="38100" dir="5400000" algn="t" rotWithShape="0">
                    <a:prstClr val="black">
                      <a:alpha val="40000"/>
                    </a:prstClr>
                  </a:outerShdw>
                </a:effectLst>
                <a:latin typeface="Gabriola" panose="04040605051002020D02" pitchFamily="82" charset="0"/>
              </a:rPr>
              <a:t>Daniel Island ~ Charleston, SC 29492 ~ MLS# 18020978 ~ $825,000</a:t>
            </a:r>
            <a:endParaRPr lang="en-US" sz="2400" b="1" dirty="0">
              <a:solidFill>
                <a:schemeClr val="bg2"/>
              </a:solidFill>
              <a:effectLst>
                <a:outerShdw blurRad="50800" dist="38100" dir="5400000" algn="t" rotWithShape="0">
                  <a:prstClr val="black">
                    <a:alpha val="40000"/>
                  </a:prstClr>
                </a:outerShdw>
              </a:effectLst>
              <a:latin typeface="Gabriola" panose="04040605051002020D02" pitchFamily="82" charset="0"/>
            </a:endParaRPr>
          </a:p>
        </p:txBody>
      </p:sp>
      <p:sp>
        <p:nvSpPr>
          <p:cNvPr id="5" name="Rectangle 4"/>
          <p:cNvSpPr/>
          <p:nvPr/>
        </p:nvSpPr>
        <p:spPr>
          <a:xfrm>
            <a:off x="0" y="4493163"/>
            <a:ext cx="7772400" cy="3139321"/>
          </a:xfrm>
          <a:prstGeom prst="rect">
            <a:avLst/>
          </a:prstGeom>
        </p:spPr>
        <p:txBody>
          <a:bodyPr wrap="square">
            <a:spAutoFit/>
          </a:bodyPr>
          <a:lstStyle/>
          <a:p>
            <a:pPr algn="ctr"/>
            <a:r>
              <a:rPr lang="en-US" dirty="0">
                <a:latin typeface="Gabriola" panose="04040605051002020D02" pitchFamily="82" charset="0"/>
              </a:rPr>
              <a:t>With sweeping marsh views, this is truly A MUST SEE LOT! This is the perfect setting to build your dream home! Go stand at the back of this very large homesite (.65 acres) in the </a:t>
            </a:r>
            <a:r>
              <a:rPr lang="en-US" dirty="0" err="1">
                <a:latin typeface="Gabriola" panose="04040605051002020D02" pitchFamily="82" charset="0"/>
              </a:rPr>
              <a:t>Nobels</a:t>
            </a:r>
            <a:r>
              <a:rPr lang="en-US" dirty="0">
                <a:latin typeface="Gabriola" panose="04040605051002020D02" pitchFamily="82" charset="0"/>
              </a:rPr>
              <a:t> Point subsection of Daniel Island Park, and see why it was the most desired property during the original sales lottery. You'll find stunning, expansive and unobstructed marsh views of Ralston Creek. Directly across the street will be open green space, and the 13th hole of the Ralston golf course is just beyond that. This lot is situated on a peaceful street near the cul-de-sac with convenient access to the gated deep water community dock just six lots away.</a:t>
            </a:r>
          </a:p>
          <a:p>
            <a:pPr algn="ctr"/>
            <a:r>
              <a:rPr lang="en-US" dirty="0">
                <a:latin typeface="Gabriola" panose="04040605051002020D02" pitchFamily="82" charset="0"/>
              </a:rPr>
              <a:t>Fish off the end of the dock, go kayaking or paddle boarding, or tie your boat up for the day at the community dock. Includes Daniel Island Club social membership privileges, with the opportunity to upgrade to a sports membership, or a transferable full golf membership. Convenient to schools, the many neighborhood parks, and trails. Daniel Island is a short drive to local beaches and a quick commute to the airport and downtown Charleston.</a:t>
            </a:r>
            <a:endParaRPr lang="en-US" sz="1600" dirty="0">
              <a:latin typeface="Gabriola" panose="04040605051002020D02" pitchFamily="82"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590592" y="9130926"/>
            <a:ext cx="2591216" cy="80975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2819400" y="9115450"/>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0" y="9151083"/>
            <a:ext cx="3487373" cy="769441"/>
          </a:xfrm>
          <a:prstGeom prst="rect">
            <a:avLst/>
          </a:prstGeom>
        </p:spPr>
        <p:txBody>
          <a:bodyPr wrap="square">
            <a:spAutoFit/>
          </a:bodyPr>
          <a:lstStyle/>
          <a:p>
            <a:r>
              <a:rPr lang="en-US" sz="1100" dirty="0">
                <a:latin typeface="Gabriola" panose="04040605051002020D02" pitchFamily="82" charset="0"/>
              </a:rPr>
              <a:t>1205 Two Island Court, Suite 201</a:t>
            </a:r>
            <a:br>
              <a:rPr lang="en-US" sz="1100" dirty="0">
                <a:latin typeface="Gabriola" panose="04040605051002020D02" pitchFamily="82" charset="0"/>
              </a:rPr>
            </a:br>
            <a:r>
              <a:rPr lang="en-US" sz="1100" dirty="0">
                <a:latin typeface="Gabriola" panose="04040605051002020D02" pitchFamily="82" charset="0"/>
              </a:rPr>
              <a:t>Mount Pleasant, SC  29466</a:t>
            </a:r>
            <a:br>
              <a:rPr lang="en-US" sz="1100" dirty="0">
                <a:latin typeface="Gabriola" panose="04040605051002020D02" pitchFamily="82" charset="0"/>
              </a:rPr>
            </a:br>
            <a:r>
              <a:rPr lang="en-US" sz="1100" dirty="0">
                <a:latin typeface="Gabriola" panose="04040605051002020D02" pitchFamily="82" charset="0"/>
              </a:rPr>
              <a:t>Phone: (843) 579.2217</a:t>
            </a:r>
            <a:br>
              <a:rPr lang="en-US" sz="1100" dirty="0">
                <a:latin typeface="Gabriola" panose="04040605051002020D02" pitchFamily="82" charset="0"/>
              </a:rPr>
            </a:br>
            <a:r>
              <a:rPr lang="en-US" sz="1100" dirty="0">
                <a:latin typeface="Gabriola" panose="04040605051002020D02" pitchFamily="82" charset="0"/>
              </a:rPr>
              <a:t>Fax: (843) 971-0281</a:t>
            </a:r>
          </a:p>
        </p:txBody>
      </p:sp>
      <p:sp>
        <p:nvSpPr>
          <p:cNvPr id="31" name="Rectangle 30"/>
          <p:cNvSpPr/>
          <p:nvPr/>
        </p:nvSpPr>
        <p:spPr>
          <a:xfrm>
            <a:off x="4285028" y="9135694"/>
            <a:ext cx="3487372" cy="800219"/>
          </a:xfrm>
          <a:prstGeom prst="rect">
            <a:avLst/>
          </a:prstGeom>
        </p:spPr>
        <p:txBody>
          <a:bodyPr wrap="square">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7751964"/>
            <a:ext cx="1828800" cy="1029102"/>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81200" y="7751964"/>
            <a:ext cx="1828800" cy="1029102"/>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962400" y="7751964"/>
            <a:ext cx="1828800" cy="1029102"/>
          </a:xfrm>
          <a:prstGeom prst="rect">
            <a:avLst/>
          </a:prstGeom>
        </p:spPr>
      </p:pic>
      <p:pic>
        <p:nvPicPr>
          <p:cNvPr id="24" name="Picture 23">
            <a:extLst>
              <a:ext uri="{FF2B5EF4-FFF2-40B4-BE49-F238E27FC236}">
                <a16:creationId xmlns:a16="http://schemas.microsoft.com/office/drawing/2014/main" id="{836F656E-86EE-4FCE-97C5-B8EC89E21C6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43600" y="7751964"/>
            <a:ext cx="1828800" cy="1029101"/>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262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PRICED TO 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36</cp:revision>
  <dcterms:created xsi:type="dcterms:W3CDTF">2006-08-16T00:00:00Z</dcterms:created>
  <dcterms:modified xsi:type="dcterms:W3CDTF">2019-01-04T18:05:56Z</dcterms:modified>
</cp:coreProperties>
</file>