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A7A4"/>
    <a:srgbClr val="2D4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23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203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311493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09080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85180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83805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58FAB-CE93-4587-A046-D44F9D67A64E}"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94769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58FAB-CE93-4587-A046-D44F9D67A64E}" type="datetimeFigureOut">
              <a:rPr lang="en-US" smtClean="0"/>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24106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758FAB-CE93-4587-A046-D44F9D67A64E}" type="datetimeFigureOut">
              <a:rPr lang="en-US" smtClean="0"/>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0344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58FAB-CE93-4587-A046-D44F9D67A64E}" type="datetimeFigureOut">
              <a:rPr lang="en-US" smtClean="0"/>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409792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B758FAB-CE93-4587-A046-D44F9D67A64E}"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399258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B758FAB-CE93-4587-A046-D44F9D67A64E}"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89026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2B758FAB-CE93-4587-A046-D44F9D67A64E}" type="datetimeFigureOut">
              <a:rPr lang="en-US" smtClean="0"/>
              <a:t>9/3/2025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58960444-3F85-4594-8D93-CC6B9C1201AC}" type="slidenum">
              <a:rPr lang="en-US" smtClean="0"/>
              <a:t>‹#›</a:t>
            </a:fld>
            <a:endParaRPr lang="en-US"/>
          </a:p>
        </p:txBody>
      </p:sp>
    </p:spTree>
    <p:extLst>
      <p:ext uri="{BB962C8B-B14F-4D97-AF65-F5344CB8AC3E}">
        <p14:creationId xmlns:p14="http://schemas.microsoft.com/office/powerpoint/2010/main" val="32024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0D35-CBB1-8080-C9BF-F2BFC9EF477F}"/>
              </a:ext>
            </a:extLst>
          </p:cNvPr>
          <p:cNvSpPr>
            <a:spLocks noGrp="1"/>
          </p:cNvSpPr>
          <p:nvPr>
            <p:ph type="ctrTitle"/>
          </p:nvPr>
        </p:nvSpPr>
        <p:spPr>
          <a:xfrm>
            <a:off x="4224528" y="1"/>
            <a:ext cx="3090672" cy="2816351"/>
          </a:xfrm>
        </p:spPr>
        <p:txBody>
          <a:bodyPr anchor="ctr">
            <a:noAutofit/>
          </a:bodyPr>
          <a:lstStyle/>
          <a:p>
            <a:r>
              <a:rPr lang="en-US" sz="6600" dirty="0">
                <a:solidFill>
                  <a:srgbClr val="30A7A4"/>
                </a:solidFill>
                <a:latin typeface="Fave Script Bold Pro" pitchFamily="2" charset="0"/>
              </a:rPr>
              <a:t>Investment Opportunity</a:t>
            </a:r>
          </a:p>
        </p:txBody>
      </p:sp>
      <p:sp>
        <p:nvSpPr>
          <p:cNvPr id="7" name="TextBox 6">
            <a:extLst>
              <a:ext uri="{FF2B5EF4-FFF2-40B4-BE49-F238E27FC236}">
                <a16:creationId xmlns:a16="http://schemas.microsoft.com/office/drawing/2014/main" id="{EA3F3C9D-6A41-C38C-3646-2D8A8ED679A0}"/>
              </a:ext>
            </a:extLst>
          </p:cNvPr>
          <p:cNvSpPr txBox="1"/>
          <p:nvPr/>
        </p:nvSpPr>
        <p:spPr>
          <a:xfrm>
            <a:off x="0" y="2904679"/>
            <a:ext cx="7315200" cy="754053"/>
          </a:xfrm>
          <a:prstGeom prst="rect">
            <a:avLst/>
          </a:prstGeom>
          <a:noFill/>
        </p:spPr>
        <p:txBody>
          <a:bodyPr wrap="square">
            <a:spAutoFit/>
          </a:bodyPr>
          <a:lstStyle/>
          <a:p>
            <a:pPr algn="ctr"/>
            <a:r>
              <a:rPr lang="en-US" sz="2800" dirty="0">
                <a:solidFill>
                  <a:srgbClr val="2D435E"/>
                </a:solidFill>
                <a:latin typeface="Adobe Gothic Std B" panose="020B0800000000000000" pitchFamily="34" charset="-128"/>
                <a:ea typeface="Adobe Gothic Std B" panose="020B0800000000000000" pitchFamily="34" charset="-128"/>
              </a:rPr>
              <a:t>1544 Orange Grove Road A &amp; B</a:t>
            </a:r>
          </a:p>
          <a:p>
            <a:pPr algn="ctr"/>
            <a:r>
              <a:rPr lang="en-US" sz="1500" dirty="0">
                <a:solidFill>
                  <a:srgbClr val="2D435E"/>
                </a:solidFill>
                <a:latin typeface="Adobe Gothic Std B" panose="020B0800000000000000" pitchFamily="34" charset="-128"/>
                <a:ea typeface="Adobe Gothic Std B" panose="020B0800000000000000" pitchFamily="34" charset="-128"/>
              </a:rPr>
              <a:t>ORANGE GROVE ESTATES | CHARLESTON, SC 29407 | MLS# 25023134 | $459,900</a:t>
            </a:r>
          </a:p>
        </p:txBody>
      </p:sp>
      <p:cxnSp>
        <p:nvCxnSpPr>
          <p:cNvPr id="9" name="Straight Connector 8">
            <a:extLst>
              <a:ext uri="{FF2B5EF4-FFF2-40B4-BE49-F238E27FC236}">
                <a16:creationId xmlns:a16="http://schemas.microsoft.com/office/drawing/2014/main" id="{BD17EC25-F147-B789-F8DB-024AEF032934}"/>
              </a:ext>
            </a:extLst>
          </p:cNvPr>
          <p:cNvCxnSpPr>
            <a:cxnSpLocks/>
          </p:cNvCxnSpPr>
          <p:nvPr/>
        </p:nvCxnSpPr>
        <p:spPr>
          <a:xfrm>
            <a:off x="1420368" y="3747059"/>
            <a:ext cx="4474464"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C3BD79CE-8491-02D6-0578-4161797EAAAC}"/>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224320" y="7378688"/>
            <a:ext cx="7763841" cy="1765312"/>
          </a:xfrm>
          <a:prstGeom prst="rect">
            <a:avLst/>
          </a:prstGeom>
        </p:spPr>
      </p:pic>
      <p:sp>
        <p:nvSpPr>
          <p:cNvPr id="18" name="TextBox 17">
            <a:extLst>
              <a:ext uri="{FF2B5EF4-FFF2-40B4-BE49-F238E27FC236}">
                <a16:creationId xmlns:a16="http://schemas.microsoft.com/office/drawing/2014/main" id="{2D1B8A8C-FBC8-6E42-DE53-FB403AB241EF}"/>
              </a:ext>
            </a:extLst>
          </p:cNvPr>
          <p:cNvSpPr txBox="1"/>
          <p:nvPr/>
        </p:nvSpPr>
        <p:spPr>
          <a:xfrm>
            <a:off x="0" y="5474477"/>
            <a:ext cx="7315200" cy="1815882"/>
          </a:xfrm>
          <a:prstGeom prst="rect">
            <a:avLst/>
          </a:prstGeom>
          <a:noFill/>
        </p:spPr>
        <p:txBody>
          <a:bodyPr wrap="square">
            <a:spAutoFit/>
          </a:bodyPr>
          <a:lstStyle/>
          <a:p>
            <a:pPr algn="ctr"/>
            <a:r>
              <a:rPr lang="en-US" sz="1400" b="1" dirty="0">
                <a:solidFill>
                  <a:srgbClr val="2D435E"/>
                </a:solidFill>
                <a:latin typeface="Aptos Narrow" panose="020B0004020202020204" pitchFamily="34" charset="0"/>
                <a:ea typeface="Adobe Gothic Std B" panose="020B0800000000000000" pitchFamily="34" charset="-128"/>
              </a:rPr>
              <a:t>4 BEDROOM | 2 BATH | 1,344SF</a:t>
            </a:r>
          </a:p>
          <a:p>
            <a:pPr algn="ctr"/>
            <a:endParaRPr lang="en-US" sz="1400" b="1" dirty="0">
              <a:solidFill>
                <a:srgbClr val="2D435E"/>
              </a:solidFill>
              <a:latin typeface="Aptos Narrow" panose="020B0004020202020204" pitchFamily="34" charset="0"/>
              <a:ea typeface="Adobe Gothic Std B" panose="020B0800000000000000" pitchFamily="34" charset="-128"/>
            </a:endParaRPr>
          </a:p>
          <a:p>
            <a:pPr algn="ctr"/>
            <a:r>
              <a:rPr lang="en-US" sz="1400" dirty="0">
                <a:solidFill>
                  <a:srgbClr val="2D435E"/>
                </a:solidFill>
                <a:latin typeface="Aptos Narrow" panose="020B0004020202020204" pitchFamily="34" charset="0"/>
                <a:ea typeface="Adobe Gothic Std B" panose="020B0800000000000000" pitchFamily="34" charset="-128"/>
              </a:rPr>
              <a:t>Well located investment opportunity in the heart of West Ashley with easy access to downtown Charleston and Charleston International airport. The front unit is currently vacant and easy to show. Unit B has a long-time tenant who is on a month-to-month lease. The metal roof was added in 2018 and one of the HVAC units was installed in 2022. If updated, these units could likely rent for $1400-$1600 per month according to the property manager. Each unit has 2 bedrooms, 1 bath, a nicely sized living room and eat-in kitchen. All this is situated on a .23 acre lot with plenty of off-street parking.</a:t>
            </a:r>
            <a:endParaRPr lang="en-US" sz="1050" dirty="0">
              <a:solidFill>
                <a:srgbClr val="2D435E"/>
              </a:solidFill>
              <a:latin typeface="Aptos Narrow" panose="020B0004020202020204" pitchFamily="34" charset="0"/>
              <a:ea typeface="Adobe Gothic Std B" panose="020B0800000000000000" pitchFamily="34" charset="-128"/>
            </a:endParaRPr>
          </a:p>
        </p:txBody>
      </p:sp>
      <p:pic>
        <p:nvPicPr>
          <p:cNvPr id="3" name="Picture 2">
            <a:extLst>
              <a:ext uri="{FF2B5EF4-FFF2-40B4-BE49-F238E27FC236}">
                <a16:creationId xmlns:a16="http://schemas.microsoft.com/office/drawing/2014/main" id="{11437EE5-8A99-4915-C3E3-08268AEB49CC}"/>
              </a:ext>
            </a:extLst>
          </p:cNvPr>
          <p:cNvPicPr>
            <a:picLocks noChangeAspect="1"/>
          </p:cNvPicPr>
          <p:nvPr/>
        </p:nvPicPr>
        <p:blipFill>
          <a:blip r:embed="rId3">
            <a:extLst>
              <a:ext uri="{28A0092B-C50C-407E-A947-70E740481C1C}">
                <a14:useLocalDpi xmlns:a14="http://schemas.microsoft.com/office/drawing/2010/main" val="0"/>
              </a:ext>
            </a:extLst>
          </a:blip>
          <a:srcRect t="20561" b="29709"/>
          <a:stretch>
            <a:fillRect/>
          </a:stretch>
        </p:blipFill>
        <p:spPr>
          <a:xfrm>
            <a:off x="0" y="0"/>
            <a:ext cx="4247456" cy="2816352"/>
          </a:xfrm>
          <a:prstGeom prst="rect">
            <a:avLst/>
          </a:prstGeom>
        </p:spPr>
      </p:pic>
      <p:grpSp>
        <p:nvGrpSpPr>
          <p:cNvPr id="6" name="Group 5">
            <a:extLst>
              <a:ext uri="{FF2B5EF4-FFF2-40B4-BE49-F238E27FC236}">
                <a16:creationId xmlns:a16="http://schemas.microsoft.com/office/drawing/2014/main" id="{B31FBF6B-E386-31FA-9C11-1111CCD02E2F}"/>
              </a:ext>
            </a:extLst>
          </p:cNvPr>
          <p:cNvGrpSpPr/>
          <p:nvPr/>
        </p:nvGrpSpPr>
        <p:grpSpPr>
          <a:xfrm>
            <a:off x="355586" y="3835386"/>
            <a:ext cx="6604029" cy="1552381"/>
            <a:chOff x="129634" y="3835386"/>
            <a:chExt cx="6604029" cy="1552381"/>
          </a:xfrm>
        </p:grpSpPr>
        <p:pic>
          <p:nvPicPr>
            <p:cNvPr id="11" name="Picture 10">
              <a:extLst>
                <a:ext uri="{FF2B5EF4-FFF2-40B4-BE49-F238E27FC236}">
                  <a16:creationId xmlns:a16="http://schemas.microsoft.com/office/drawing/2014/main" id="{E9D08EDD-7BF4-97C9-05CF-90F9C37601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70590" y="3835386"/>
              <a:ext cx="1163073" cy="1550764"/>
            </a:xfrm>
            <a:prstGeom prst="rect">
              <a:avLst/>
            </a:prstGeom>
          </p:spPr>
        </p:pic>
        <p:pic>
          <p:nvPicPr>
            <p:cNvPr id="13" name="Picture 12">
              <a:extLst>
                <a:ext uri="{FF2B5EF4-FFF2-40B4-BE49-F238E27FC236}">
                  <a16:creationId xmlns:a16="http://schemas.microsoft.com/office/drawing/2014/main" id="{6B4C386E-5F26-CC3A-E7A5-2180FE2072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45014" y="3835386"/>
              <a:ext cx="1164285" cy="1552381"/>
            </a:xfrm>
            <a:prstGeom prst="rect">
              <a:avLst/>
            </a:prstGeom>
          </p:spPr>
        </p:pic>
        <p:pic>
          <p:nvPicPr>
            <p:cNvPr id="15" name="Picture 14">
              <a:extLst>
                <a:ext uri="{FF2B5EF4-FFF2-40B4-BE49-F238E27FC236}">
                  <a16:creationId xmlns:a16="http://schemas.microsoft.com/office/drawing/2014/main" id="{54549DF7-364D-9B54-2801-103215ED403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9634" y="3835386"/>
              <a:ext cx="2066877" cy="1550764"/>
            </a:xfrm>
            <a:prstGeom prst="rect">
              <a:avLst/>
            </a:prstGeom>
          </p:spPr>
        </p:pic>
        <p:pic>
          <p:nvPicPr>
            <p:cNvPr id="4" name="Picture 3">
              <a:extLst>
                <a:ext uri="{FF2B5EF4-FFF2-40B4-BE49-F238E27FC236}">
                  <a16:creationId xmlns:a16="http://schemas.microsoft.com/office/drawing/2014/main" id="{1A98438F-C3DC-9264-97C4-0A99C83D221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57802" y="3835386"/>
              <a:ext cx="1164285" cy="1552380"/>
            </a:xfrm>
            <a:prstGeom prst="rect">
              <a:avLst/>
            </a:prstGeom>
          </p:spPr>
        </p:pic>
      </p:grpSp>
    </p:spTree>
    <p:extLst>
      <p:ext uri="{BB962C8B-B14F-4D97-AF65-F5344CB8AC3E}">
        <p14:creationId xmlns:p14="http://schemas.microsoft.com/office/powerpoint/2010/main" val="3770444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149</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Gothic Std B</vt:lpstr>
      <vt:lpstr>Aptos</vt:lpstr>
      <vt:lpstr>Aptos Display</vt:lpstr>
      <vt:lpstr>Aptos Narrow</vt:lpstr>
      <vt:lpstr>Arial</vt:lpstr>
      <vt:lpstr>Fave Script Bold Pro</vt:lpstr>
      <vt:lpstr>Office Theme</vt:lpstr>
      <vt:lpstr>Investment Opportunity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Thomas Price</dc:creator>
  <cp:lastModifiedBy>A. Thomas Price</cp:lastModifiedBy>
  <cp:revision>2</cp:revision>
  <dcterms:created xsi:type="dcterms:W3CDTF">2025-09-03T17:00:57Z</dcterms:created>
  <dcterms:modified xsi:type="dcterms:W3CDTF">2025-09-03T17:56:28Z</dcterms:modified>
</cp:coreProperties>
</file>