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4145"/>
            <a:ext cx="8229600" cy="5486401"/>
          </a:xfrm>
          <a:prstGeom prst="rect">
            <a:avLst/>
          </a:prstGeom>
          <a:ln>
            <a:noFill/>
          </a:ln>
          <a:effectLst/>
        </p:spPr>
      </p:pic>
      <p:sp>
        <p:nvSpPr>
          <p:cNvPr id="2" name="Title 1"/>
          <p:cNvSpPr>
            <a:spLocks noGrp="1"/>
          </p:cNvSpPr>
          <p:nvPr>
            <p:ph type="ctrTitle"/>
          </p:nvPr>
        </p:nvSpPr>
        <p:spPr>
          <a:xfrm>
            <a:off x="0" y="0"/>
            <a:ext cx="8229600" cy="577082"/>
          </a:xfrm>
          <a:solidFill>
            <a:schemeClr val="bg2">
              <a:lumMod val="75000"/>
            </a:schemeClr>
          </a:solidFill>
          <a:effectLst/>
        </p:spPr>
        <p:txBody>
          <a:bodyPr>
            <a:noAutofit/>
          </a:bodyPr>
          <a:lstStyle/>
          <a:p>
            <a:r>
              <a:rPr lang="en-US" sz="2600" b="1" dirty="0">
                <a:ln w="3175">
                  <a:noFill/>
                </a:ln>
                <a:solidFill>
                  <a:srgbClr val="FFFF00"/>
                </a:solidFill>
                <a:effectLst>
                  <a:outerShdw blurRad="38100" dist="25400" dir="2700000" algn="tl" rotWithShape="0">
                    <a:prstClr val="black">
                      <a:alpha val="75000"/>
                    </a:prstClr>
                  </a:outerShdw>
                </a:effectLst>
                <a:latin typeface="Futura Bk BT" panose="020B0502020204020303" pitchFamily="34" charset="0"/>
              </a:rPr>
              <a:t>Broker Open House 7/13 10:30-11:30</a:t>
            </a:r>
          </a:p>
        </p:txBody>
      </p:sp>
      <p:sp>
        <p:nvSpPr>
          <p:cNvPr id="3" name="Subtitle 2"/>
          <p:cNvSpPr>
            <a:spLocks noGrp="1"/>
          </p:cNvSpPr>
          <p:nvPr>
            <p:ph type="subTitle" idx="1"/>
          </p:nvPr>
        </p:nvSpPr>
        <p:spPr>
          <a:xfrm>
            <a:off x="23036" y="5584351"/>
            <a:ext cx="8206564" cy="2721448"/>
          </a:xfrm>
          <a:effectLst/>
        </p:spPr>
        <p:txBody>
          <a:bodyPr anchor="ctr">
            <a:noAutofit/>
          </a:bodyPr>
          <a:lstStyle/>
          <a:p>
            <a:r>
              <a:rPr lang="en-US" sz="1150" dirty="0">
                <a:solidFill>
                  <a:schemeClr val="bg2"/>
                </a:solidFill>
                <a:latin typeface="Futura Lt BT" panose="020B0402020204020303" pitchFamily="34" charset="0"/>
              </a:rPr>
              <a:t>Charming Lowcountry home conveniently located in the award-winning neighborhood, </a:t>
            </a:r>
            <a:r>
              <a:rPr lang="en-US" sz="1150" dirty="0" err="1">
                <a:solidFill>
                  <a:schemeClr val="bg2"/>
                </a:solidFill>
                <a:latin typeface="Futura Lt BT" panose="020B0402020204020303" pitchFamily="34" charset="0"/>
              </a:rPr>
              <a:t>I'On</a:t>
            </a:r>
            <a:r>
              <a:rPr lang="en-US" sz="1150" dirty="0">
                <a:solidFill>
                  <a:schemeClr val="bg2"/>
                </a:solidFill>
                <a:latin typeface="Futura Lt BT" panose="020B0402020204020303" pitchFamily="34" charset="0"/>
              </a:rPr>
              <a:t> which is less than 15 minutes to downtown Charleston and the beaches! This home features Brazilian cherry wood floors, tall ceilings, detailed trim, and molding throughout the first floor. When you walk in, the family room is to your left and centered around a recently updated gas fireplace. Tucked beyond the family room is a quaint home office with lots of storage. To the right of the foyer is the formal dining room with plentiful natural light. The kitchen has been recently renovated and features stainless steel Bosch appliances, a beautiful tile backsplash, and new quartz counters featuring a waterfall edge.</a:t>
            </a:r>
          </a:p>
          <a:p>
            <a:r>
              <a:rPr lang="en-US" sz="1150" dirty="0">
                <a:solidFill>
                  <a:schemeClr val="bg2"/>
                </a:solidFill>
                <a:latin typeface="Futura Lt BT" panose="020B0402020204020303" pitchFamily="34" charset="0"/>
              </a:rPr>
              <a:t>Ceiling height custom cabinetry throughout, the kitchen looks onto the breakfast nook which has a newly built, custom banquette. The primary suite is on the main level with a walk-in closet. The primary master bathroom has travertine tile throughout, a soaking tub, a separate shower area, and two separate vanities. The newly added mudroom and updated laundry room complete the first floor. The second floor has four spacious bedrooms and a full bathroom. The third floor could be used as the sixth bedroom or playroom/media room and has its own full bath and walk-in closet. Fully encapsulated crawl space and the roof is less than a year old. This home features a fenced in backyard and includes plans to add a pool and garage.</a:t>
            </a:r>
          </a:p>
        </p:txBody>
      </p:sp>
      <p:sp>
        <p:nvSpPr>
          <p:cNvPr id="17" name="Rectangle 16"/>
          <p:cNvSpPr/>
          <p:nvPr/>
        </p:nvSpPr>
        <p:spPr>
          <a:xfrm>
            <a:off x="5049916" y="9220200"/>
            <a:ext cx="2951083" cy="830997"/>
          </a:xfrm>
          <a:prstGeom prst="rect">
            <a:avLst/>
          </a:prstGeom>
          <a:effectLst/>
        </p:spPr>
        <p:txBody>
          <a:bodyPr wrap="square">
            <a:spAutoFit/>
          </a:bodyPr>
          <a:lstStyle/>
          <a:p>
            <a:pPr algn="r"/>
            <a:r>
              <a:rPr lang="en-US" sz="1200" b="1" dirty="0">
                <a:solidFill>
                  <a:schemeClr val="bg2"/>
                </a:solidFill>
                <a:effectLst>
                  <a:outerShdw blurRad="38100" dist="38100" dir="2700000" algn="tl">
                    <a:srgbClr val="000000">
                      <a:alpha val="43137"/>
                    </a:srgbClr>
                  </a:outerShdw>
                </a:effectLst>
                <a:latin typeface="Futura Lt BT" panose="020B0402020204020303" pitchFamily="34" charset="0"/>
              </a:rPr>
              <a:t>Jennie Hood Emerson</a:t>
            </a:r>
            <a:br>
              <a:rPr lang="en-US" sz="1200" b="1" dirty="0">
                <a:solidFill>
                  <a:schemeClr val="bg2"/>
                </a:solidFill>
                <a:effectLst>
                  <a:outerShdw blurRad="38100" dist="38100" dir="2700000" algn="tl">
                    <a:srgbClr val="000000">
                      <a:alpha val="43137"/>
                    </a:srgbClr>
                  </a:outerShdw>
                </a:effectLst>
                <a:latin typeface="Futura Lt BT" panose="020B0402020204020303" pitchFamily="34" charset="0"/>
              </a:rPr>
            </a:br>
            <a:r>
              <a:rPr lang="en-US" sz="1200" dirty="0">
                <a:solidFill>
                  <a:schemeClr val="bg2"/>
                </a:solidFill>
                <a:effectLst>
                  <a:outerShdw blurRad="38100" dist="38100" dir="2700000" algn="tl">
                    <a:srgbClr val="000000">
                      <a:alpha val="43137"/>
                    </a:srgbClr>
                  </a:outerShdw>
                </a:effectLst>
                <a:latin typeface="Futura Lt BT" panose="020B0402020204020303" pitchFamily="34" charset="0"/>
              </a:rPr>
              <a:t>(843) 327-0384</a:t>
            </a:r>
          </a:p>
          <a:p>
            <a:pPr algn="r"/>
            <a:r>
              <a:rPr lang="en-US" sz="1200" dirty="0">
                <a:solidFill>
                  <a:schemeClr val="bg2"/>
                </a:solidFill>
                <a:effectLst>
                  <a:outerShdw blurRad="38100" dist="38100" dir="2700000" algn="tl">
                    <a:srgbClr val="000000">
                      <a:alpha val="43137"/>
                    </a:srgbClr>
                  </a:outerShdw>
                </a:effectLst>
                <a:latin typeface="Futura Lt BT" panose="020B0402020204020303" pitchFamily="34" charset="0"/>
              </a:rPr>
              <a:t>jennie@carolinaone.com</a:t>
            </a:r>
          </a:p>
          <a:p>
            <a:pPr algn="r"/>
            <a:r>
              <a:rPr lang="en-US" sz="1200" dirty="0">
                <a:solidFill>
                  <a:schemeClr val="bg2"/>
                </a:solidFill>
                <a:effectLst>
                  <a:outerShdw blurRad="38100" dist="38100" dir="2700000" algn="tl">
                    <a:srgbClr val="000000">
                      <a:alpha val="43137"/>
                    </a:srgbClr>
                  </a:outerShdw>
                </a:effectLst>
                <a:latin typeface="Futura Lt BT" panose="020B0402020204020303" pitchFamily="34" charset="0"/>
              </a:rPr>
              <a:t>www.yourcharlestonhomes.com</a:t>
            </a:r>
            <a:endParaRPr lang="en-US" sz="1000" dirty="0">
              <a:solidFill>
                <a:schemeClr val="bg2"/>
              </a:solidFill>
              <a:effectLst>
                <a:outerShdw blurRad="38100" dist="38100" dir="2700000" algn="tl">
                  <a:srgbClr val="000000">
                    <a:alpha val="43137"/>
                  </a:srgbClr>
                </a:outerShdw>
              </a:effectLst>
              <a:latin typeface="Futura Lt BT" panose="020B0402020204020303" pitchFamily="34" charset="0"/>
            </a:endParaRPr>
          </a:p>
        </p:txBody>
      </p:sp>
      <p:pic>
        <p:nvPicPr>
          <p:cNvPr id="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287426" y="9446322"/>
            <a:ext cx="1654748" cy="378752"/>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2" y="9347158"/>
            <a:ext cx="3239926" cy="577081"/>
          </a:xfrm>
          <a:prstGeom prst="rect">
            <a:avLst/>
          </a:prstGeom>
          <a:effectLst/>
        </p:spPr>
        <p:txBody>
          <a:bodyPr wrap="square">
            <a:spAutoFit/>
          </a:bodyPr>
          <a:lstStyle/>
          <a:p>
            <a:r>
              <a:rPr lang="en-US" sz="1050" dirty="0">
                <a:solidFill>
                  <a:schemeClr val="bg2"/>
                </a:solidFill>
                <a:effectLst>
                  <a:outerShdw blurRad="38100" dist="38100" dir="2700000" algn="tl">
                    <a:srgbClr val="000000">
                      <a:alpha val="43137"/>
                    </a:srgbClr>
                  </a:outerShdw>
                </a:effectLst>
                <a:latin typeface="Futura Lt BT" panose="020B0402020204020303" pitchFamily="34" charset="0"/>
              </a:rPr>
              <a:t>Carolina One Real Estate</a:t>
            </a:r>
          </a:p>
          <a:p>
            <a:r>
              <a:rPr lang="en-US" sz="1050" dirty="0">
                <a:solidFill>
                  <a:schemeClr val="bg2"/>
                </a:solidFill>
                <a:effectLst>
                  <a:outerShdw blurRad="38100" dist="38100" dir="2700000" algn="tl">
                    <a:srgbClr val="000000">
                      <a:alpha val="43137"/>
                    </a:srgbClr>
                  </a:outerShdw>
                </a:effectLst>
                <a:latin typeface="Futura Lt BT" panose="020B0402020204020303" pitchFamily="34" charset="0"/>
              </a:rPr>
              <a:t>195 W Coleman Blvd</a:t>
            </a:r>
          </a:p>
          <a:p>
            <a:r>
              <a:rPr lang="en-US" sz="1050" dirty="0">
                <a:solidFill>
                  <a:schemeClr val="bg2"/>
                </a:solidFill>
                <a:effectLst>
                  <a:outerShdw blurRad="38100" dist="38100" dir="2700000" algn="tl">
                    <a:srgbClr val="000000">
                      <a:alpha val="43137"/>
                    </a:srgbClr>
                  </a:outerShdw>
                </a:effectLst>
                <a:latin typeface="Futura Lt BT" panose="020B0402020204020303" pitchFamily="34" charset="0"/>
              </a:rPr>
              <a:t>Mt Pleasant, SC 29464-3495</a:t>
            </a:r>
          </a:p>
        </p:txBody>
      </p:sp>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049916" y="8306891"/>
            <a:ext cx="1369695" cy="912216"/>
          </a:xfrm>
          <a:prstGeom prst="rect">
            <a:avLst/>
          </a:prstGeom>
          <a:ln>
            <a:noFill/>
          </a:ln>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88300" y="8306752"/>
            <a:ext cx="1367375" cy="912495"/>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469004" y="8306752"/>
            <a:ext cx="1368742" cy="912495"/>
          </a:xfrm>
          <a:prstGeom prst="rect">
            <a:avLst/>
          </a:prstGeom>
          <a:ln>
            <a:noFill/>
          </a:ln>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31781" y="8306752"/>
            <a:ext cx="1368742" cy="912495"/>
          </a:xfrm>
          <a:prstGeom prst="rect">
            <a:avLst/>
          </a:prstGeom>
          <a:ln>
            <a:noFill/>
          </a:ln>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06228" y="8306752"/>
            <a:ext cx="1368742" cy="912495"/>
          </a:xfrm>
          <a:prstGeom prst="rect">
            <a:avLst/>
          </a:prstGeom>
          <a:ln>
            <a:noFill/>
          </a:ln>
          <a:effectLst/>
        </p:spPr>
      </p:pic>
      <p:sp>
        <p:nvSpPr>
          <p:cNvPr id="16" name="Rectangle 15"/>
          <p:cNvSpPr/>
          <p:nvPr/>
        </p:nvSpPr>
        <p:spPr>
          <a:xfrm>
            <a:off x="0" y="4700327"/>
            <a:ext cx="8229600" cy="800219"/>
          </a:xfrm>
          <a:prstGeom prst="rect">
            <a:avLst/>
          </a:prstGeom>
          <a:solidFill>
            <a:schemeClr val="bg2">
              <a:lumMod val="75000"/>
            </a:schemeClr>
          </a:solidFill>
          <a:effectLst/>
        </p:spPr>
        <p:txBody>
          <a:bodyPr wrap="square" anchor="b">
            <a:spAutoFit/>
          </a:bodyPr>
          <a:lstStyle/>
          <a:p>
            <a:pPr algn="ctr"/>
            <a:r>
              <a:rPr lang="en-US" sz="2800" b="1" dirty="0">
                <a:effectLst>
                  <a:outerShdw blurRad="38100" dist="38100" dir="2700000" algn="tl">
                    <a:srgbClr val="000000">
                      <a:alpha val="43137"/>
                    </a:srgbClr>
                  </a:outerShdw>
                </a:effectLst>
                <a:latin typeface="Futura Lt BT" panose="020B0402020204020303" pitchFamily="34" charset="0"/>
              </a:rPr>
              <a:t>154 N </a:t>
            </a:r>
            <a:r>
              <a:rPr lang="en-US" sz="2800" b="1" dirty="0" err="1">
                <a:effectLst>
                  <a:outerShdw blurRad="38100" dist="38100" dir="2700000" algn="tl">
                    <a:srgbClr val="000000">
                      <a:alpha val="43137"/>
                    </a:srgbClr>
                  </a:outerShdw>
                </a:effectLst>
                <a:latin typeface="Futura Lt BT" panose="020B0402020204020303" pitchFamily="34" charset="0"/>
              </a:rPr>
              <a:t>Shelmore</a:t>
            </a:r>
            <a:r>
              <a:rPr lang="en-US" sz="2800" b="1" dirty="0">
                <a:effectLst>
                  <a:outerShdw blurRad="38100" dist="38100" dir="2700000" algn="tl">
                    <a:srgbClr val="000000">
                      <a:alpha val="43137"/>
                    </a:srgbClr>
                  </a:outerShdw>
                </a:effectLst>
                <a:latin typeface="Futura Lt BT" panose="020B0402020204020303" pitchFamily="34" charset="0"/>
              </a:rPr>
              <a:t> Boulevard</a:t>
            </a:r>
          </a:p>
          <a:p>
            <a:pPr algn="ctr"/>
            <a:r>
              <a:rPr lang="en-US" sz="1800">
                <a:effectLst>
                  <a:outerShdw blurRad="38100" dist="38100" dir="2700000" algn="tl">
                    <a:srgbClr val="000000">
                      <a:alpha val="43137"/>
                    </a:srgbClr>
                  </a:outerShdw>
                </a:effectLst>
                <a:latin typeface="Futura Lt BT" panose="020B0402020204020303" pitchFamily="34" charset="0"/>
              </a:rPr>
              <a:t>I’On</a:t>
            </a:r>
            <a:r>
              <a:rPr lang="en-US" sz="1800" dirty="0">
                <a:effectLst>
                  <a:outerShdw blurRad="38100" dist="38100" dir="2700000" algn="tl">
                    <a:srgbClr val="000000">
                      <a:alpha val="43137"/>
                    </a:srgbClr>
                  </a:outerShdw>
                </a:effectLst>
                <a:latin typeface="Futura Lt BT" panose="020B0402020204020303" pitchFamily="34" charset="0"/>
              </a:rPr>
              <a:t> | Mount Pleasant, SC 29464 | MLS# 23010527 | $1,925,000</a:t>
            </a: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TotalTime>
  <Words>317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Broker Open House 7/13 10:30-11:30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66</cp:revision>
  <dcterms:created xsi:type="dcterms:W3CDTF">2006-08-16T00:00:00Z</dcterms:created>
  <dcterms:modified xsi:type="dcterms:W3CDTF">2023-07-12T21:27:22Z</dcterms:modified>
</cp:coreProperties>
</file>