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560" y="-13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5/14/2018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5/14/2018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5/14/2018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5/14/2018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5/14/2018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5/14/2018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5/14/2018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5/14/2018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5/14/2018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5/14/2018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5/14/2018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5/14/2018</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9.jpeg"/><Relationship Id="rId2" Type="http://schemas.openxmlformats.org/officeDocument/2006/relationships/image" Target="../media/image1.jpe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conniesross@aol.com" TargetMode="External"/><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hyperlink" Target="mailto:dctidewater@yahoo.com" TargetMode="External"/><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60307" y="0"/>
            <a:ext cx="6412093" cy="4258030"/>
          </a:xfrm>
          <a:prstGeom prst="rect">
            <a:avLst/>
          </a:prstGeom>
          <a:ln>
            <a:noFill/>
          </a:ln>
        </p:spPr>
      </p:pic>
      <p:sp>
        <p:nvSpPr>
          <p:cNvPr id="5" name="Rectangle 4"/>
          <p:cNvSpPr/>
          <p:nvPr/>
        </p:nvSpPr>
        <p:spPr>
          <a:xfrm>
            <a:off x="1370343" y="4261083"/>
            <a:ext cx="6394138" cy="4693593"/>
          </a:xfrm>
          <a:prstGeom prst="rect">
            <a:avLst/>
          </a:prstGeom>
        </p:spPr>
        <p:txBody>
          <a:bodyPr wrap="square">
            <a:spAutoFit/>
          </a:bodyPr>
          <a:lstStyle/>
          <a:p>
            <a:pPr algn="ctr"/>
            <a:r>
              <a:rPr lang="en-US" sz="1200" b="1" dirty="0">
                <a:latin typeface="Adobe Caslon Pro" panose="0205050205050A020403" pitchFamily="18" charset="0"/>
              </a:rPr>
              <a:t>NEW, NEW, NEW! HVAC, HOT WATER HEATER AND STAINLESS STEEL APPLIANCES! CONDO IS FULLY FURNISHED AND SOLD TURNKEY!</a:t>
            </a:r>
          </a:p>
          <a:p>
            <a:pPr algn="ctr"/>
            <a:endParaRPr lang="en-US" sz="1150" dirty="0">
              <a:latin typeface="Adobe Caslon Pro" panose="0205050205050A020403" pitchFamily="18" charset="0"/>
            </a:endParaRPr>
          </a:p>
          <a:p>
            <a:pPr algn="ctr"/>
            <a:r>
              <a:rPr lang="en-US" sz="1150" dirty="0">
                <a:latin typeface="Adobe Caslon Pro" panose="0205050205050A020403" pitchFamily="18" charset="0"/>
              </a:rPr>
              <a:t>Much of the furnishings and decor are new. You can literally just walk into this condo and be living there, with its fun, whimsical golf and beach theme to its unique full view of the driving range from a wonderful, private and serene 3rd-floor-penthouse perspective. Color scheme is neutral with pops of color, pleasantly coordinated throughout. Collectible golf memorabilia stays! Convenient elevator close by. This 2 bedroom/2bath floor plan offers the best of simple beach living, complete with an owners' ocean front beach cabana, superbly accommodating a family or a foursome! Amenity-rich Tidewater is a 24-hour, manned gated community on a tree-lined road to oceanfront Anne Tilghman Boyce Coastal Reserve, a nature conservancy, including </a:t>
            </a:r>
            <a:r>
              <a:rPr lang="en-US" sz="1150" dirty="0" err="1">
                <a:latin typeface="Adobe Caslon Pro" panose="0205050205050A020403" pitchFamily="18" charset="0"/>
              </a:rPr>
              <a:t>Waties</a:t>
            </a:r>
            <a:r>
              <a:rPr lang="en-US" sz="1150" dirty="0">
                <a:latin typeface="Adobe Caslon Pro" panose="0205050205050A020403" pitchFamily="18" charset="0"/>
              </a:rPr>
              <a:t> Island, with access for managed recreational use. Tidewater itself is on an elevated peninsula of live oaks and southern pines between the </a:t>
            </a:r>
            <a:r>
              <a:rPr lang="en-US" sz="1150" dirty="0" err="1">
                <a:latin typeface="Adobe Caslon Pro" panose="0205050205050A020403" pitchFamily="18" charset="0"/>
              </a:rPr>
              <a:t>Intracoatal</a:t>
            </a:r>
            <a:r>
              <a:rPr lang="en-US" sz="1150" dirty="0">
                <a:latin typeface="Adobe Caslon Pro" panose="0205050205050A020403" pitchFamily="18" charset="0"/>
              </a:rPr>
              <a:t> Waterway and the Cherry Grove Inlet to the Atlantic Ocean. The plantation also preserves the singular look of its own historic origins. It is minutes from the beach, shopping, medical services, entertainment and access to major highways. The development boasts that private owners' beach cabana on the wide, white sands of the Cherry Grove Beach. It is one of the highest-rated golf courses in not only the Carolinas but in the U.S. Amenities include that oceanfront beach cabana for owners' use with open/screened porches, bathrooms, showers and kitchen. Residents enjoy the use of several pools/hot tubs. Other amenities include a driving range, golf shop, clubhouse with bar/dining and event facilities overlooking the 18th hole, clay and hard surface tennis courts, pickle ball court, fitness center overlooking a pool, bocce courts and amenity center for public/private events. Other group activities include an outdoor summer concert series, workout classes including water aerobics, weekly art classes, Happy Hours, dinner clubs, book clubs, bridge club, mahjong and holiday events, plus more! In addition, Tidewater has a gated storage yard for boats, jet skis, motorcycles and kayaks. Tidewater Plantation, with its full range of things to do and to enjoy, really reflects a "way of life," where friendly neighbors welcome you to your new casual beach, boating and golf lifestyle in North Myrtle Beach. Welcome!</a:t>
            </a:r>
            <a:endParaRPr lang="en-US" sz="1150" b="1" i="1" dirty="0">
              <a:latin typeface="Adobe Caslon Pro" panose="0205050205050A020403" pitchFamily="18" charset="0"/>
            </a:endParaRPr>
          </a:p>
        </p:txBody>
      </p:sp>
      <p:sp>
        <p:nvSpPr>
          <p:cNvPr id="23" name="Rectangle 22"/>
          <p:cNvSpPr/>
          <p:nvPr/>
        </p:nvSpPr>
        <p:spPr>
          <a:xfrm>
            <a:off x="1363818" y="3148642"/>
            <a:ext cx="6404474" cy="1107996"/>
          </a:xfrm>
          <a:prstGeom prst="rect">
            <a:avLst/>
          </a:prstGeom>
          <a:noFill/>
        </p:spPr>
        <p:txBody>
          <a:bodyPr wrap="square" anchor="b">
            <a:spAutoFit/>
          </a:bodyPr>
          <a:lstStyle/>
          <a:p>
            <a:pPr algn="r"/>
            <a:r>
              <a:rPr lang="en-US" dirty="0">
                <a:ln w="3175">
                  <a:noFill/>
                </a:ln>
                <a:solidFill>
                  <a:schemeClr val="bg1"/>
                </a:solidFill>
                <a:effectLst>
                  <a:outerShdw blurRad="38100" dist="38100" dir="2700000" algn="tl">
                    <a:srgbClr val="000000">
                      <a:alpha val="43137"/>
                    </a:srgbClr>
                  </a:outerShdw>
                </a:effectLst>
                <a:latin typeface="Adobe Caslon Pro Bold" panose="0205070206050A020403" pitchFamily="18" charset="0"/>
              </a:rPr>
              <a:t>1550 Spinnaker Dr #3135</a:t>
            </a:r>
          </a:p>
          <a:p>
            <a:pPr algn="r"/>
            <a:r>
              <a:rPr lang="en-US" sz="1600" b="1" dirty="0">
                <a:ln w="3175">
                  <a:noFill/>
                </a:ln>
                <a:solidFill>
                  <a:schemeClr val="bg1"/>
                </a:solidFill>
                <a:effectLst>
                  <a:outerShdw blurRad="38100" dist="38100" dir="2700000" algn="tl">
                    <a:srgbClr val="000000">
                      <a:alpha val="43137"/>
                    </a:srgbClr>
                  </a:outerShdw>
                </a:effectLst>
                <a:latin typeface="Adobe Caslon Pro" panose="0205050205050A020403" pitchFamily="18" charset="0"/>
              </a:rPr>
              <a:t>North Myrtle Beach, SC 29582</a:t>
            </a:r>
          </a:p>
          <a:p>
            <a:pPr algn="r"/>
            <a:r>
              <a:rPr lang="en-US" sz="1600" b="1" dirty="0">
                <a:ln w="3175">
                  <a:noFill/>
                </a:ln>
                <a:solidFill>
                  <a:schemeClr val="bg1"/>
                </a:solidFill>
                <a:effectLst>
                  <a:outerShdw blurRad="38100" dist="38100" dir="2700000" algn="tl">
                    <a:srgbClr val="000000">
                      <a:alpha val="43137"/>
                    </a:srgbClr>
                  </a:outerShdw>
                </a:effectLst>
                <a:latin typeface="Adobe Caslon Pro" panose="0205050205050A020403" pitchFamily="18" charset="0"/>
              </a:rPr>
              <a:t>MLS# 1810302</a:t>
            </a:r>
          </a:p>
          <a:p>
            <a:pPr algn="r"/>
            <a:r>
              <a:rPr lang="en-US" sz="1600" b="1" dirty="0">
                <a:ln w="3175">
                  <a:noFill/>
                </a:ln>
                <a:solidFill>
                  <a:schemeClr val="bg1"/>
                </a:solidFill>
                <a:effectLst>
                  <a:outerShdw blurRad="38100" dist="38100" dir="2700000" algn="tl">
                    <a:srgbClr val="000000">
                      <a:alpha val="43137"/>
                    </a:srgbClr>
                  </a:outerShdw>
                </a:effectLst>
                <a:latin typeface="Adobe Caslon Pro" panose="0205050205050A020403" pitchFamily="18" charset="0"/>
              </a:rPr>
              <a:t>$149,900</a:t>
            </a:r>
          </a:p>
        </p:txBody>
      </p:sp>
      <p:sp>
        <p:nvSpPr>
          <p:cNvPr id="25" name="Rectangle 24"/>
          <p:cNvSpPr/>
          <p:nvPr/>
        </p:nvSpPr>
        <p:spPr>
          <a:xfrm>
            <a:off x="8104533" y="1719992"/>
            <a:ext cx="2584174"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0" y="4468"/>
            <a:ext cx="1371600" cy="914400"/>
          </a:xfrm>
          <a:prstGeom prst="rect">
            <a:avLst/>
          </a:prstGeom>
          <a:ln>
            <a:solidFill>
              <a:schemeClr val="bg1"/>
            </a:solidFill>
          </a:ln>
          <a:effectLst/>
        </p:spPr>
      </p:pic>
      <p:pic>
        <p:nvPicPr>
          <p:cNvPr id="13" name="Picture 12"/>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0" y="4540013"/>
            <a:ext cx="1371600" cy="914400"/>
          </a:xfrm>
          <a:prstGeom prst="rect">
            <a:avLst/>
          </a:prstGeom>
          <a:ln>
            <a:solidFill>
              <a:schemeClr val="bg1"/>
            </a:solidFill>
          </a:ln>
          <a:effectLst/>
        </p:spPr>
      </p:pic>
      <p:pic>
        <p:nvPicPr>
          <p:cNvPr id="15" name="Picture 14"/>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0" y="3632904"/>
            <a:ext cx="1371600" cy="914400"/>
          </a:xfrm>
          <a:prstGeom prst="rect">
            <a:avLst/>
          </a:prstGeom>
          <a:ln>
            <a:solidFill>
              <a:schemeClr val="bg1"/>
            </a:solidFill>
          </a:ln>
          <a:effectLst/>
        </p:spPr>
      </p:pic>
      <p:pic>
        <p:nvPicPr>
          <p:cNvPr id="16" name="Picture 15"/>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0" y="1818686"/>
            <a:ext cx="1371600" cy="914400"/>
          </a:xfrm>
          <a:prstGeom prst="rect">
            <a:avLst/>
          </a:prstGeom>
          <a:ln>
            <a:solidFill>
              <a:schemeClr val="bg1"/>
            </a:solidFill>
          </a:ln>
          <a:effectLst/>
        </p:spPr>
      </p:pic>
      <p:pic>
        <p:nvPicPr>
          <p:cNvPr id="27" name="Picture 26"/>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0" y="2725795"/>
            <a:ext cx="1371600" cy="914400"/>
          </a:xfrm>
          <a:prstGeom prst="rect">
            <a:avLst/>
          </a:prstGeom>
          <a:ln>
            <a:solidFill>
              <a:schemeClr val="bg1"/>
            </a:solidFill>
          </a:ln>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65947" y="9227540"/>
            <a:ext cx="904875" cy="682162"/>
          </a:xfrm>
          <a:prstGeom prst="rect">
            <a:avLst/>
          </a:prstGeom>
        </p:spPr>
      </p:pic>
      <p:pic>
        <p:nvPicPr>
          <p:cNvPr id="28" name="Picture 2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0" name="Rectangle 29"/>
          <p:cNvSpPr/>
          <p:nvPr/>
        </p:nvSpPr>
        <p:spPr>
          <a:xfrm>
            <a:off x="1722928"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0"/>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4206408"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1"/>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7" name="Picture 36"/>
          <p:cNvPicPr>
            <a:picLocks/>
          </p:cNvPicPr>
          <p:nvPr/>
        </p:nvPicPr>
        <p:blipFill rotWithShape="1">
          <a:blip r:embed="rId12" cstate="print">
            <a:extLst>
              <a:ext uri="{28A0092B-C50C-407E-A947-70E740481C1C}">
                <a14:useLocalDpi xmlns:a14="http://schemas.microsoft.com/office/drawing/2010/main" val="0"/>
              </a:ext>
            </a:extLst>
          </a:blip>
          <a:srcRect l="10667" t="14358" r="10273" b="13270"/>
          <a:stretch/>
        </p:blipFill>
        <p:spPr>
          <a:xfrm>
            <a:off x="0" y="6354231"/>
            <a:ext cx="1371600" cy="914400"/>
          </a:xfrm>
          <a:prstGeom prst="rect">
            <a:avLst/>
          </a:prstGeom>
          <a:ln>
            <a:solidFill>
              <a:schemeClr val="bg1"/>
            </a:solidFill>
          </a:ln>
          <a:effectLst/>
        </p:spPr>
      </p:pic>
      <p:pic>
        <p:nvPicPr>
          <p:cNvPr id="38" name="Picture 37"/>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0" y="8168446"/>
            <a:ext cx="1371600" cy="914400"/>
          </a:xfrm>
          <a:prstGeom prst="rect">
            <a:avLst/>
          </a:prstGeom>
          <a:ln>
            <a:solidFill>
              <a:schemeClr val="bg1"/>
            </a:solidFill>
          </a:ln>
          <a:effectLst/>
        </p:spPr>
      </p:pic>
      <p:pic>
        <p:nvPicPr>
          <p:cNvPr id="40" name="Picture 39"/>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0" y="7261340"/>
            <a:ext cx="1371600" cy="914400"/>
          </a:xfrm>
          <a:prstGeom prst="rect">
            <a:avLst/>
          </a:prstGeom>
          <a:ln>
            <a:solidFill>
              <a:schemeClr val="bg1"/>
            </a:solidFill>
          </a:ln>
          <a:effectLst/>
        </p:spPr>
      </p:pic>
      <p:pic>
        <p:nvPicPr>
          <p:cNvPr id="41" name="Picture 40"/>
          <p:cNvPicPr>
            <a:picLocks/>
          </p:cNvPicPr>
          <p:nvPr/>
        </p:nvPicPr>
        <p:blipFill rotWithShape="1">
          <a:blip r:embed="rId15" cstate="print">
            <a:extLst>
              <a:ext uri="{28A0092B-C50C-407E-A947-70E740481C1C}">
                <a14:useLocalDpi xmlns:a14="http://schemas.microsoft.com/office/drawing/2010/main" val="0"/>
              </a:ext>
            </a:extLst>
          </a:blip>
          <a:srcRect t="6768" b="7033"/>
          <a:stretch/>
        </p:blipFill>
        <p:spPr>
          <a:xfrm>
            <a:off x="0" y="5447122"/>
            <a:ext cx="1371600" cy="914400"/>
          </a:xfrm>
          <a:prstGeom prst="rect">
            <a:avLst/>
          </a:prstGeom>
          <a:ln>
            <a:solidFill>
              <a:schemeClr val="bg1"/>
            </a:solidFill>
          </a:ln>
          <a:effectLst/>
        </p:spPr>
      </p:pic>
      <p:pic>
        <p:nvPicPr>
          <p:cNvPr id="20" name="Picture 19"/>
          <p:cNvPicPr>
            <a:picLocks/>
          </p:cNvPicPr>
          <p:nvPr/>
        </p:nvPicPr>
        <p:blipFill>
          <a:blip r:embed="rId16" cstate="print">
            <a:extLst>
              <a:ext uri="{28A0092B-C50C-407E-A947-70E740481C1C}">
                <a14:useLocalDpi xmlns:a14="http://schemas.microsoft.com/office/drawing/2010/main" val="0"/>
              </a:ext>
            </a:extLst>
          </a:blip>
          <a:stretch>
            <a:fillRect/>
          </a:stretch>
        </p:blipFill>
        <p:spPr>
          <a:xfrm>
            <a:off x="0" y="911577"/>
            <a:ext cx="1371600" cy="914400"/>
          </a:xfrm>
          <a:prstGeom prst="rect">
            <a:avLst/>
          </a:prstGeom>
          <a:ln>
            <a:solidFill>
              <a:schemeClr val="bg1"/>
            </a:solidFill>
          </a:ln>
          <a:effectLst/>
        </p:spPr>
      </p:pic>
      <p:sp>
        <p:nvSpPr>
          <p:cNvPr id="2" name="Rectangle 1"/>
          <p:cNvSpPr/>
          <p:nvPr/>
        </p:nvSpPr>
        <p:spPr>
          <a:xfrm>
            <a:off x="1360009" y="0"/>
            <a:ext cx="6404472" cy="461665"/>
          </a:xfrm>
          <a:prstGeom prst="rect">
            <a:avLst/>
          </a:prstGeom>
        </p:spPr>
        <p:txBody>
          <a:bodyPr wrap="square">
            <a:spAutoFit/>
          </a:bodyPr>
          <a:lstStyle/>
          <a:p>
            <a:r>
              <a:rPr lang="en-US" sz="2400" b="1" dirty="0">
                <a:ln w="3175">
                  <a:solidFill>
                    <a:schemeClr val="bg1"/>
                  </a:solidFill>
                </a:ln>
                <a:latin typeface="Gisha" panose="020B0604020202020204" pitchFamily="34" charset="-79"/>
                <a:cs typeface="Gisha" panose="020B0604020202020204" pitchFamily="34" charset="-79"/>
              </a:rPr>
              <a:t>Turnkey Condo</a:t>
            </a:r>
          </a:p>
        </p:txBody>
      </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231</TotalTime>
  <Words>493</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Arial</vt:lpstr>
      <vt:lpstr>Calibri</vt:lpstr>
      <vt:lpstr>Calibri Light</vt:lpstr>
      <vt:lpstr>Gisha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30</cp:revision>
  <dcterms:created xsi:type="dcterms:W3CDTF">2016-01-18T21:52:04Z</dcterms:created>
  <dcterms:modified xsi:type="dcterms:W3CDTF">2018-05-14T13:12:59Z</dcterms:modified>
</cp:coreProperties>
</file>