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687"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7/26/2021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9.jpeg"/><Relationship Id="rId18" Type="http://schemas.openxmlformats.org/officeDocument/2006/relationships/image" Target="../media/image14.jpeg"/><Relationship Id="rId3" Type="http://schemas.openxmlformats.org/officeDocument/2006/relationships/hyperlink" Target="https://my.matterport.com/show/?m=9k5eNGwnTWg" TargetMode="External"/><Relationship Id="rId7" Type="http://schemas.openxmlformats.org/officeDocument/2006/relationships/image" Target="../media/image5.jpeg"/><Relationship Id="rId12" Type="http://schemas.openxmlformats.org/officeDocument/2006/relationships/hyperlink" Target="mailto:conniesross@aol.com" TargetMode="External"/><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mailto:dctidewater@yahoo.com" TargetMode="External"/><Relationship Id="rId5" Type="http://schemas.openxmlformats.org/officeDocument/2006/relationships/image" Target="../media/image3.jpeg"/><Relationship Id="rId15" Type="http://schemas.openxmlformats.org/officeDocument/2006/relationships/image" Target="../media/image11.jpe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150" r="2150"/>
          <a:stretch/>
        </p:blipFill>
        <p:spPr>
          <a:xfrm>
            <a:off x="1242662" y="-1"/>
            <a:ext cx="6072538" cy="3569283"/>
          </a:xfrm>
          <a:prstGeom prst="rect">
            <a:avLst/>
          </a:prstGeom>
          <a:ln>
            <a:noFill/>
          </a:ln>
        </p:spPr>
      </p:pic>
      <p:sp>
        <p:nvSpPr>
          <p:cNvPr id="5" name="Rectangle 4"/>
          <p:cNvSpPr/>
          <p:nvPr/>
        </p:nvSpPr>
        <p:spPr>
          <a:xfrm>
            <a:off x="1242662" y="3547767"/>
            <a:ext cx="6072537" cy="4709366"/>
          </a:xfrm>
          <a:prstGeom prst="rect">
            <a:avLst/>
          </a:prstGeom>
        </p:spPr>
        <p:txBody>
          <a:bodyPr wrap="square" anchor="ctr">
            <a:spAutoFit/>
          </a:bodyPr>
          <a:lstStyle/>
          <a:p>
            <a:pPr algn="ctr"/>
            <a:r>
              <a:rPr lang="en-US" sz="909" dirty="0">
                <a:latin typeface="Adobe Caslon Pro" panose="0205050205050A020403" pitchFamily="18" charset="0"/>
              </a:rPr>
              <a:t>Prepare to be pleased with this truly rare opportunity: Clubhouse Villas of Tidewater Plantation Resort features low-rise 2- and 3- bedroom luxury residential condominiums in a safe, secluded and peaceful environment. This spacious 3-bedroom/3-full-bath unit is on the third, penthouse-floor and is convenient to the elevator and parking. It is handicap accessible as well. It is clean, uncluttered, attractive &amp; ready for personalization. It is being sold furnished. Notice first, though, upon entering is that it is bathed in light from an enormous picture window and adjoining screened porch. There is even a fun, garden window in the kitchen with natural light. The floor plan is unique in Tidewater, comfortable and livable. There are two dedicated masters, both with </a:t>
            </a:r>
            <a:r>
              <a:rPr lang="en-US" sz="909" dirty="0" err="1">
                <a:latin typeface="Adobe Caslon Pro" panose="0205050205050A020403" pitchFamily="18" charset="0"/>
              </a:rPr>
              <a:t>en</a:t>
            </a:r>
            <a:r>
              <a:rPr lang="en-US" sz="909" dirty="0">
                <a:latin typeface="Adobe Caslon Pro" panose="0205050205050A020403" pitchFamily="18" charset="0"/>
              </a:rPr>
              <a:t> suites and walk-in closets. All rooms have ceiling fans. The second master has a large window, too, overlooking those singular, lovely views. The primary master has a double-sink vanity, stand up shower and garden, jetted tub. It shares the same views as the living area and adjoins the screened-in porch also, perfect for morning coffee or for a bedtime glass of wine, watching the golfers or the boats going by. The hallway from the bedroom to the kitchen has storage, dedicated washer/dryer space and guest bath which can also be locked out for yet another </a:t>
            </a:r>
            <a:r>
              <a:rPr lang="en-US" sz="909" dirty="0" err="1">
                <a:latin typeface="Adobe Caslon Pro" panose="0205050205050A020403" pitchFamily="18" charset="0"/>
              </a:rPr>
              <a:t>en</a:t>
            </a:r>
            <a:r>
              <a:rPr lang="en-US" sz="909" dirty="0">
                <a:latin typeface="Adobe Caslon Pro" panose="0205050205050A020403" pitchFamily="18" charset="0"/>
              </a:rPr>
              <a:t> suite from the over-sized guest, third bedroom. There is an owners lockout closet and another one for storage. A big kitchen panty adds more storage space. The kitchen itself is nice and functional, with lots of cabinet space, breakfast bar and more views. The dining room conjoins the kitchen; and the living space and is large and truly inviting, for a quick bite or for a formal dinner, perfect for a family or a foursome! This condo is a prime candidate for a permanent or vacation home or for an investment property. The heart of the home are the VIEWS, some say one of, if not the best, of the condos in Tidewater. In addition to golf &amp; being in an ICW community, Tidewater boasts many other rich, upscale amenities, including owners' beach cabana on the Cherry Grove Beach named the 11th best in the nation, pools &amp; spas, clay &amp; hard-surface tennis courts, pickle ball, bocce, horseshoes, amenities center, fitness center, driving range &amp;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Tidewater itself is on a tree-lined road to oceanfront Anne Tilghman Boyce Coastal Reserve, a nature conservancy, including </a:t>
            </a:r>
            <a:r>
              <a:rPr lang="en-US" sz="909" dirty="0" err="1">
                <a:latin typeface="Adobe Caslon Pro" panose="0205050205050A020403" pitchFamily="18" charset="0"/>
              </a:rPr>
              <a:t>Waties</a:t>
            </a:r>
            <a:r>
              <a:rPr lang="en-US" sz="909" dirty="0">
                <a:latin typeface="Adobe Caslon Pro" panose="0205050205050A020403" pitchFamily="18" charset="0"/>
              </a:rPr>
              <a:t> Island, with access for managed recreational use. Tidewater, a historic plantation, is on an elevated peninsula of live oaks and southern pines between the </a:t>
            </a:r>
            <a:r>
              <a:rPr lang="en-US" sz="909" dirty="0" err="1">
                <a:latin typeface="Adobe Caslon Pro" panose="0205050205050A020403" pitchFamily="18" charset="0"/>
              </a:rPr>
              <a:t>Intracoatal</a:t>
            </a:r>
            <a:r>
              <a:rPr lang="en-US" sz="909" dirty="0">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condo enjoys a lovely, indigenous peaceful environment, along with the excellent reputation of the Tidewater Golf Course, the Pebble Beach of the East, and the VIEWS, VIEWS, VIEWS -- of the signature 8th, 9th and 18th holes; boats along the Intracoastal Waterway and the dynamic natural beauty of the marsh. Tidewater Plantation, in one of the U.S.'s top-5 beach towns, North Myrtle Beach, truly reflects a "way of life." Do not let this singular condo get away. Welcome to the </a:t>
            </a:r>
            <a:r>
              <a:rPr lang="en-US" sz="909" dirty="0" err="1">
                <a:latin typeface="Adobe Caslon Pro" panose="0205050205050A020403" pitchFamily="18" charset="0"/>
              </a:rPr>
              <a:t>the</a:t>
            </a:r>
            <a:r>
              <a:rPr lang="en-US" sz="909" dirty="0">
                <a:latin typeface="Adobe Caslon Pro" panose="0205050205050A020403" pitchFamily="18" charset="0"/>
              </a:rPr>
              <a:t> best of the beach in Clubhouse Villas in Tidewater Plantation Resort.</a:t>
            </a:r>
          </a:p>
          <a:p>
            <a:pPr algn="ctr"/>
            <a:r>
              <a:rPr lang="en-US" sz="909" b="1" dirty="0">
                <a:latin typeface="Adobe Caslon Pro" panose="0205050205050A020403" pitchFamily="18" charset="0"/>
              </a:rPr>
              <a:t>Take a Virtual Tour: </a:t>
            </a:r>
            <a:r>
              <a:rPr lang="en-US" sz="909" b="1" dirty="0">
                <a:latin typeface="Adobe Caslon Pro" panose="0205050205050A020403" pitchFamily="18" charset="0"/>
                <a:hlinkClick r:id="rId3"/>
              </a:rPr>
              <a:t>https://my.matterport.com/show/?m=9k5eNGwnTWg</a:t>
            </a:r>
            <a:r>
              <a:rPr lang="en-US" sz="909" b="1" dirty="0">
                <a:latin typeface="Adobe Caslon Pro" panose="0205050205050A020403" pitchFamily="18" charset="0"/>
              </a:rPr>
              <a:t> </a:t>
            </a:r>
          </a:p>
        </p:txBody>
      </p:sp>
      <p:sp>
        <p:nvSpPr>
          <p:cNvPr id="23" name="Rectangle 22"/>
          <p:cNvSpPr/>
          <p:nvPr/>
        </p:nvSpPr>
        <p:spPr>
          <a:xfrm>
            <a:off x="1364526" y="2852804"/>
            <a:ext cx="5822249" cy="716478"/>
          </a:xfrm>
          <a:prstGeom prst="rect">
            <a:avLst/>
          </a:prstGeom>
          <a:noFill/>
        </p:spPr>
        <p:txBody>
          <a:bodyPr wrap="square" anchor="b">
            <a:spAutoFit/>
          </a:bodyPr>
          <a:lstStyle/>
          <a:p>
            <a:pPr algn="r"/>
            <a:r>
              <a:rPr lang="en-US" sz="151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1551 Spinnaker Dr #5334</a:t>
            </a:r>
          </a:p>
          <a:p>
            <a:pPr algn="r"/>
            <a:r>
              <a:rPr lang="en-US" sz="1273"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SC 29582</a:t>
            </a:r>
          </a:p>
          <a:p>
            <a:pPr algn="r"/>
            <a:r>
              <a:rPr lang="en-US" sz="1273"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2116167 ~ $284,500</a:t>
            </a:r>
            <a:endParaRPr lang="en-US" sz="1455"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endParaRPr>
          </a:p>
        </p:txBody>
      </p:sp>
      <p:sp>
        <p:nvSpPr>
          <p:cNvPr id="25" name="Rectangle 24"/>
          <p:cNvSpPr/>
          <p:nvPr/>
        </p:nvSpPr>
        <p:spPr>
          <a:xfrm>
            <a:off x="7617139" y="1563630"/>
            <a:ext cx="2349249" cy="849037"/>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10"/>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rcRect/>
          <a:stretch/>
        </p:blipFill>
        <p:spPr>
          <a:xfrm>
            <a:off x="0" y="0"/>
            <a:ext cx="1246909" cy="701386"/>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0" y="4300625"/>
            <a:ext cx="1246909" cy="701386"/>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0" y="716365"/>
            <a:ext cx="1246909" cy="701386"/>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0" y="2151530"/>
            <a:ext cx="1246909" cy="701386"/>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0" y="3584260"/>
            <a:ext cx="1246909" cy="701386"/>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2147" y="8391563"/>
            <a:ext cx="822614" cy="620147"/>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41055" y="8388673"/>
            <a:ext cx="761998" cy="625927"/>
          </a:xfrm>
          <a:prstGeom prst="rect">
            <a:avLst/>
          </a:prstGeom>
        </p:spPr>
      </p:pic>
      <p:sp>
        <p:nvSpPr>
          <p:cNvPr id="30" name="Rectangle 29"/>
          <p:cNvSpPr/>
          <p:nvPr/>
        </p:nvSpPr>
        <p:spPr>
          <a:xfrm>
            <a:off x="1638335" y="8403638"/>
            <a:ext cx="1755795"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Deborah Collins</a:t>
            </a:r>
          </a:p>
          <a:p>
            <a:pPr algn="ctr"/>
            <a:r>
              <a:rPr lang="en-US" sz="1000" dirty="0">
                <a:solidFill>
                  <a:srgbClr val="000000"/>
                </a:solidFill>
                <a:latin typeface="Arial" panose="020B0604020202020204" pitchFamily="34" charset="0"/>
              </a:rPr>
              <a:t>843-424-9013</a:t>
            </a:r>
          </a:p>
          <a:p>
            <a:pPr algn="ctr"/>
            <a:r>
              <a:rPr lang="en-US" sz="1000" dirty="0">
                <a:solidFill>
                  <a:srgbClr val="093E6E"/>
                </a:solidFill>
                <a:latin typeface="Arial" panose="020B0604020202020204" pitchFamily="34" charset="0"/>
                <a:hlinkClick r:id="rId11"/>
              </a:rPr>
              <a:t>dctidewater@yahoo.com</a:t>
            </a:r>
            <a:endParaRPr lang="en-US" sz="1000" dirty="0">
              <a:solidFill>
                <a:srgbClr val="000000"/>
              </a:solidFill>
              <a:latin typeface="Arial" panose="020B0604020202020204" pitchFamily="34" charset="0"/>
            </a:endParaRPr>
          </a:p>
        </p:txBody>
      </p:sp>
      <p:sp>
        <p:nvSpPr>
          <p:cNvPr id="34" name="Rectangle 33"/>
          <p:cNvSpPr/>
          <p:nvPr/>
        </p:nvSpPr>
        <p:spPr>
          <a:xfrm>
            <a:off x="3997704" y="8403638"/>
            <a:ext cx="1739778"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Connie Ross-Karl</a:t>
            </a:r>
          </a:p>
          <a:p>
            <a:pPr algn="ctr"/>
            <a:r>
              <a:rPr lang="en-US" sz="1000" dirty="0">
                <a:solidFill>
                  <a:srgbClr val="000000"/>
                </a:solidFill>
                <a:latin typeface="Arial" panose="020B0604020202020204" pitchFamily="34" charset="0"/>
              </a:rPr>
              <a:t>702-306-2643</a:t>
            </a:r>
          </a:p>
          <a:p>
            <a:pPr algn="ctr"/>
            <a:r>
              <a:rPr lang="en-US" sz="1000" dirty="0">
                <a:solidFill>
                  <a:srgbClr val="093E6E"/>
                </a:solidFill>
                <a:latin typeface="Arial" panose="020B0604020202020204" pitchFamily="34" charset="0"/>
                <a:hlinkClick r:id="rId12"/>
              </a:rPr>
              <a:t>conniesross@aol.com</a:t>
            </a:r>
            <a:endParaRPr lang="en-US" sz="1000" dirty="0">
              <a:solidFill>
                <a:srgbClr val="000000"/>
              </a:solidFill>
              <a:latin typeface="Arial" panose="020B0604020202020204" pitchFamily="34" charset="0"/>
            </a:endParaRPr>
          </a:p>
        </p:txBody>
      </p:sp>
      <p:sp>
        <p:nvSpPr>
          <p:cNvPr id="35" name="Rectangle 34"/>
          <p:cNvSpPr/>
          <p:nvPr/>
        </p:nvSpPr>
        <p:spPr>
          <a:xfrm>
            <a:off x="124691" y="8943077"/>
            <a:ext cx="7065818" cy="204223"/>
          </a:xfrm>
          <a:prstGeom prst="rect">
            <a:avLst/>
          </a:prstGeom>
        </p:spPr>
        <p:txBody>
          <a:bodyPr wrap="square">
            <a:spAutoFit/>
          </a:bodyPr>
          <a:lstStyle/>
          <a:p>
            <a:pPr algn="ctr"/>
            <a:r>
              <a:rPr lang="en-US" sz="727" dirty="0">
                <a:solidFill>
                  <a:srgbClr val="000000"/>
                </a:solidFill>
                <a:latin typeface="Arial" panose="020B0604020202020204" pitchFamily="34" charset="0"/>
              </a:rPr>
              <a:t>NEW WAY PROPERTIES MYRTLE BEACH</a:t>
            </a:r>
            <a:r>
              <a:rPr lang="en-US" sz="727" dirty="0">
                <a:solidFill>
                  <a:srgbClr val="093E6E"/>
                </a:solidFill>
                <a:latin typeface="Arial" panose="020B0604020202020204" pitchFamily="34" charset="0"/>
              </a:rPr>
              <a:t> </a:t>
            </a:r>
            <a:endParaRPr lang="en-US" sz="727"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0" y="6579607"/>
            <a:ext cx="1246909" cy="831273"/>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7425860"/>
            <a:ext cx="1246909" cy="831273"/>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rcRect/>
          <a:stretch/>
        </p:blipFill>
        <p:spPr>
          <a:xfrm>
            <a:off x="0" y="5016990"/>
            <a:ext cx="1246909" cy="701386"/>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0" y="5733355"/>
            <a:ext cx="1246909" cy="831273"/>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rcRect/>
          <a:stretch/>
        </p:blipFill>
        <p:spPr>
          <a:xfrm>
            <a:off x="0" y="1432730"/>
            <a:ext cx="1246909" cy="703821"/>
          </a:xfrm>
          <a:prstGeom prst="rect">
            <a:avLst/>
          </a:prstGeom>
          <a:ln>
            <a:solidFill>
              <a:schemeClr val="bg1"/>
            </a:solidFill>
          </a:ln>
          <a:effectLst/>
        </p:spPr>
      </p:pic>
      <p:sp>
        <p:nvSpPr>
          <p:cNvPr id="2" name="Rectangle 1"/>
          <p:cNvSpPr/>
          <p:nvPr/>
        </p:nvSpPr>
        <p:spPr>
          <a:xfrm>
            <a:off x="1361063" y="-13855"/>
            <a:ext cx="5822247" cy="372090"/>
          </a:xfrm>
          <a:prstGeom prst="rect">
            <a:avLst/>
          </a:prstGeom>
        </p:spPr>
        <p:txBody>
          <a:bodyPr wrap="square">
            <a:spAutoFit/>
          </a:bodyPr>
          <a:lstStyle/>
          <a:p>
            <a:pPr algn="r"/>
            <a:r>
              <a:rPr lang="en-US" sz="1818" b="1" i="1" dirty="0">
                <a:ln w="3175">
                  <a:solidFill>
                    <a:schemeClr val="bg1"/>
                  </a:solidFill>
                </a:ln>
                <a:latin typeface="Gisha" panose="020B0604020202020204" pitchFamily="34" charset="-79"/>
                <a:cs typeface="Gisha" panose="020B0604020202020204" pitchFamily="34" charset="-79"/>
              </a:rPr>
              <a:t>Welcome To The </a:t>
            </a:r>
            <a:r>
              <a:rPr lang="en-US" sz="1818" b="1" i="1" dirty="0" err="1">
                <a:ln w="3175">
                  <a:solidFill>
                    <a:schemeClr val="bg1"/>
                  </a:solidFill>
                </a:ln>
                <a:latin typeface="Gisha" panose="020B0604020202020204" pitchFamily="34" charset="-79"/>
                <a:cs typeface="Gisha" panose="020B0604020202020204" pitchFamily="34" charset="-79"/>
              </a:rPr>
              <a:t>The</a:t>
            </a:r>
            <a:r>
              <a:rPr lang="en-US" sz="1818" b="1" i="1" dirty="0">
                <a:ln w="3175">
                  <a:solidFill>
                    <a:schemeClr val="bg1"/>
                  </a:solidFill>
                </a:ln>
                <a:latin typeface="Gisha" panose="020B0604020202020204" pitchFamily="34" charset="-79"/>
                <a:cs typeface="Gisha" panose="020B0604020202020204" pitchFamily="34" charset="-79"/>
              </a:rPr>
              <a:t> Best Of The Beach</a:t>
            </a:r>
          </a:p>
        </p:txBody>
      </p:sp>
      <p:pic>
        <p:nvPicPr>
          <p:cNvPr id="24" name="Picture 23">
            <a:extLst>
              <a:ext uri="{FF2B5EF4-FFF2-40B4-BE49-F238E27FC236}">
                <a16:creationId xmlns:a16="http://schemas.microsoft.com/office/drawing/2014/main" id="{F98CE27F-2322-493E-83B7-C82A8252018E}"/>
              </a:ext>
            </a:extLst>
          </p:cNvPr>
          <p:cNvPicPr>
            <a:picLocks/>
          </p:cNvPicPr>
          <p:nvPr/>
        </p:nvPicPr>
        <p:blipFill>
          <a:blip r:embed="rId18" cstate="print">
            <a:extLst>
              <a:ext uri="{28A0092B-C50C-407E-A947-70E740481C1C}">
                <a14:useLocalDpi xmlns:a14="http://schemas.microsoft.com/office/drawing/2010/main" val="0"/>
              </a:ext>
            </a:extLst>
          </a:blip>
          <a:srcRect/>
          <a:stretch/>
        </p:blipFill>
        <p:spPr>
          <a:xfrm>
            <a:off x="0" y="2867895"/>
            <a:ext cx="1246909" cy="701386"/>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TotalTime>
  <Words>833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38</cp:revision>
  <dcterms:created xsi:type="dcterms:W3CDTF">2016-01-18T21:52:04Z</dcterms:created>
  <dcterms:modified xsi:type="dcterms:W3CDTF">2021-07-26T12:06:15Z</dcterms:modified>
</cp:coreProperties>
</file>