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950" y="-375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2/25/2024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022560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2/25/2024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95149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2/25/2024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4618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2/25/2024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1616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2/25/2024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660191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2/25/2024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58727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2/25/2024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2557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2/25/2024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170230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2/25/2024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688178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2/25/2024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26544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2/25/2024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90069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1DEE1867-B3D7-4709-9A5D-B88D860BAE96}" type="datetimeFigureOut">
              <a:rPr lang="en-US" smtClean="0"/>
              <a:t>2/25/2024</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27422118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hyperlink" Target="mailto:conniesross@aol.com" TargetMode="External"/><Relationship Id="rId18" Type="http://schemas.openxmlformats.org/officeDocument/2006/relationships/image" Target="../media/image14.jpeg"/><Relationship Id="rId3" Type="http://schemas.openxmlformats.org/officeDocument/2006/relationships/hyperlink" Target="https://www.youtube.com/embed/qjzK7lAzqM4" TargetMode="External"/><Relationship Id="rId7" Type="http://schemas.openxmlformats.org/officeDocument/2006/relationships/image" Target="../media/image5.jpeg"/><Relationship Id="rId12" Type="http://schemas.openxmlformats.org/officeDocument/2006/relationships/hyperlink" Target="mailto:ronnienichols8@aol.com" TargetMode="External"/><Relationship Id="rId17" Type="http://schemas.openxmlformats.org/officeDocument/2006/relationships/image" Target="../media/image13.jpeg"/><Relationship Id="rId2" Type="http://schemas.openxmlformats.org/officeDocument/2006/relationships/image" Target="../media/image1.jpg"/><Relationship Id="rId16" Type="http://schemas.openxmlformats.org/officeDocument/2006/relationships/image" Target="../media/image12.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g"/><Relationship Id="rId5" Type="http://schemas.openxmlformats.org/officeDocument/2006/relationships/image" Target="../media/image3.jpeg"/><Relationship Id="rId15" Type="http://schemas.openxmlformats.org/officeDocument/2006/relationships/image" Target="../media/image11.jp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1667" t="12766" r="3696" b="12575"/>
          <a:stretch/>
        </p:blipFill>
        <p:spPr>
          <a:xfrm>
            <a:off x="1366378" y="0"/>
            <a:ext cx="5948822" cy="3519815"/>
          </a:xfrm>
          <a:prstGeom prst="rect">
            <a:avLst/>
          </a:prstGeom>
          <a:ln>
            <a:noFill/>
          </a:ln>
        </p:spPr>
      </p:pic>
      <p:sp>
        <p:nvSpPr>
          <p:cNvPr id="5" name="Rectangle 4"/>
          <p:cNvSpPr/>
          <p:nvPr/>
        </p:nvSpPr>
        <p:spPr>
          <a:xfrm>
            <a:off x="1366378" y="4363267"/>
            <a:ext cx="5948822" cy="3808735"/>
          </a:xfrm>
          <a:prstGeom prst="rect">
            <a:avLst/>
          </a:prstGeom>
        </p:spPr>
        <p:txBody>
          <a:bodyPr wrap="square" anchor="ctr">
            <a:spAutoFit/>
          </a:bodyPr>
          <a:lstStyle/>
          <a:p>
            <a:pPr algn="ctr"/>
            <a:r>
              <a:rPr lang="en-US" sz="1050" dirty="0">
                <a:latin typeface="Adobe Caslon Pro" panose="0205050205050A020403" pitchFamily="18" charset="0"/>
              </a:rPr>
              <a:t>On world-class Tidewater Plantation Golf Course, move-in ready, and turnkey furnished with a scant does not convey list. Spacious and upgraded 2-bedroom, 2-bath condo with the most beautiful views of the Intra-coastal Waterway and #18 fairway, with panoramic views also of #8 and #9. The kitchen features granite counter tops, tile floors and pantry. Living room/dining combo gives you an oversized, open-living concept with beautiful plank flooring. Enjoy all views from the living room with a sliding door to the screened-in porch which gives you an outdoor view of the golf course and spectacularly beautiful sunsets. Master bedroom has walk-in closet, sliding doors to the screened porch, with updated master bath/double sinks, walk-in shower and jetted tub. A second home, it has never been rented and only used as a vacation getaway. 2nd bedroom has adjoining bath with upgraded vanity. Do not let this singular Tidewater beauty slip away! Amenity-rich Tidewater is on a tree-lined road to oceanfront Anne Tilghman Boyce Coastal Reserve, a nature conservancy, including Waties Island Tidewater itself is on an elevated peninsula of live oaks and southern pines between the ICW and the Cherry Grove Inlet to the Atlantic Ocean. The plantation also preserves the singular look of its own historic origins. It is minutes from the beach, shopping, medical services, entertainment and access to major highways. Amenities include an oceanfront beach cabana for owners' use with open/screened porches, bathrooms, showers, and kitchen. Residents enjoy the use of several pools/hot tubs. Other amenities include a driving range, golf shop, clubhouse with bar /dining and event facilities, clay and hard surface tennis courts, pickle ball court, fitness center overlooking a pool, bocce courts and amenity center for public/private events. Tidewater has a gated storage yard for boats, jet skis, motorcycles, and kayaks. Tidewater Resort reflects the CLASSSIC Beach-golf lifestyle. This unique find reflects the best of the beach in safe, affordable North Myrtle beach, a Top-5 Beach Town in the U. S.!</a:t>
            </a:r>
          </a:p>
          <a:p>
            <a:pPr algn="ctr"/>
            <a:endParaRPr lang="en-US" sz="1050" b="1" dirty="0">
              <a:latin typeface="Adobe Caslon Pro" panose="0205050205050A020403" pitchFamily="18" charset="0"/>
            </a:endParaRPr>
          </a:p>
          <a:p>
            <a:pPr algn="ctr"/>
            <a:r>
              <a:rPr lang="en-US" sz="1050" b="1" dirty="0">
                <a:latin typeface="Adobe Caslon Pro" panose="0205050205050A020403" pitchFamily="18" charset="0"/>
                <a:hlinkClick r:id="rId3"/>
              </a:rPr>
              <a:t>Video Tour</a:t>
            </a:r>
            <a:endParaRPr lang="en-US" sz="1050" b="1" dirty="0">
              <a:latin typeface="Adobe Caslon Pro" panose="0205050205050A020403" pitchFamily="18" charset="0"/>
            </a:endParaRPr>
          </a:p>
        </p:txBody>
      </p:sp>
      <p:sp>
        <p:nvSpPr>
          <p:cNvPr id="23" name="Rectangle 22"/>
          <p:cNvSpPr/>
          <p:nvPr/>
        </p:nvSpPr>
        <p:spPr>
          <a:xfrm>
            <a:off x="1366378" y="3611967"/>
            <a:ext cx="5948821" cy="784830"/>
          </a:xfrm>
          <a:prstGeom prst="rect">
            <a:avLst/>
          </a:prstGeom>
          <a:noFill/>
        </p:spPr>
        <p:txBody>
          <a:bodyPr wrap="square" anchor="ctr">
            <a:spAutoFit/>
          </a:bodyPr>
          <a:lstStyle/>
          <a:p>
            <a:pPr algn="ctr"/>
            <a:r>
              <a:rPr lang="pt-BR" dirty="0">
                <a:ln w="3175">
                  <a:noFill/>
                </a:ln>
                <a:latin typeface="Adobe Caslon Pro Bold" panose="0205070206050A020403" pitchFamily="18" charset="0"/>
              </a:rPr>
              <a:t>1551 Spinnaker Dr #5522</a:t>
            </a:r>
          </a:p>
          <a:p>
            <a:pPr algn="ctr"/>
            <a:r>
              <a:rPr lang="en-US" sz="1300" b="1" dirty="0">
                <a:ln w="3175">
                  <a:noFill/>
                </a:ln>
                <a:latin typeface="Adobe Caslon Pro" panose="0205050205050A020403" pitchFamily="18" charset="0"/>
              </a:rPr>
              <a:t>Clubhouse Villas of Tidewater Plantation Resort</a:t>
            </a:r>
          </a:p>
          <a:p>
            <a:pPr algn="ctr"/>
            <a:r>
              <a:rPr lang="en-US" sz="1300" b="1" dirty="0">
                <a:ln w="3175">
                  <a:noFill/>
                </a:ln>
                <a:latin typeface="Adobe Caslon Pro" panose="0205050205050A020403" pitchFamily="18" charset="0"/>
              </a:rPr>
              <a:t>North Myrtle Beach, SC 29582 | MLS# </a:t>
            </a:r>
            <a:r>
              <a:rPr lang="en-US" sz="1300" b="1" i="0" dirty="0">
                <a:solidFill>
                  <a:srgbClr val="000000"/>
                </a:solidFill>
                <a:effectLst/>
                <a:latin typeface="Adobe Caslon Pro" panose="0205050205050A020403" pitchFamily="18" charset="0"/>
              </a:rPr>
              <a:t>2403552</a:t>
            </a:r>
            <a:r>
              <a:rPr lang="en-US" sz="1300" b="1" dirty="0">
                <a:ln w="3175">
                  <a:noFill/>
                </a:ln>
                <a:latin typeface="Adobe Caslon Pro" panose="0205050205050A020403" pitchFamily="18" charset="0"/>
              </a:rPr>
              <a:t> | $349,900</a:t>
            </a:r>
          </a:p>
        </p:txBody>
      </p: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0" y="-120167"/>
            <a:ext cx="1298448" cy="973836"/>
          </a:xfrm>
          <a:prstGeom prst="rect">
            <a:avLst/>
          </a:prstGeom>
          <a:ln>
            <a:noFill/>
          </a:ln>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732603"/>
            <a:ext cx="1298448" cy="973836"/>
          </a:xfrm>
          <a:prstGeom prst="rect">
            <a:avLst/>
          </a:prstGeom>
          <a:ln>
            <a:noFill/>
          </a:ln>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2438143"/>
            <a:ext cx="1298448" cy="973836"/>
          </a:xfrm>
          <a:prstGeom prst="rect">
            <a:avLst/>
          </a:prstGeom>
          <a:ln>
            <a:noFill/>
          </a:ln>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4996453"/>
            <a:ext cx="1298448" cy="730377"/>
          </a:xfrm>
          <a:prstGeom prst="rect">
            <a:avLst/>
          </a:prstGeom>
          <a:ln>
            <a:noFill/>
          </a:ln>
          <a:effectLst/>
        </p:spPr>
      </p:pic>
      <p:pic>
        <p:nvPicPr>
          <p:cNvPr id="37" name="Picture 36"/>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0" y="3290913"/>
            <a:ext cx="1298448" cy="973836"/>
          </a:xfrm>
          <a:prstGeom prst="rect">
            <a:avLst/>
          </a:prstGeom>
          <a:ln>
            <a:noFill/>
          </a:ln>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1585373"/>
            <a:ext cx="1298448" cy="973836"/>
          </a:xfrm>
          <a:prstGeom prst="rect">
            <a:avLst/>
          </a:prstGeom>
          <a:ln>
            <a:noFill/>
          </a:ln>
          <a:effectLst/>
        </p:spPr>
      </p:pic>
      <p:sp>
        <p:nvSpPr>
          <p:cNvPr id="2" name="Rectangle 1"/>
          <p:cNvSpPr/>
          <p:nvPr/>
        </p:nvSpPr>
        <p:spPr>
          <a:xfrm>
            <a:off x="1366377" y="0"/>
            <a:ext cx="5948821" cy="830997"/>
          </a:xfrm>
          <a:prstGeom prst="rect">
            <a:avLst/>
          </a:prstGeom>
          <a:noFill/>
        </p:spPr>
        <p:txBody>
          <a:bodyPr wrap="square">
            <a:spAutoFit/>
          </a:bodyPr>
          <a:lstStyle/>
          <a:p>
            <a:pPr algn="ctr"/>
            <a:r>
              <a:rPr lang="en-US" sz="1600" b="1" i="1" dirty="0">
                <a:ln w="6350">
                  <a:solidFill>
                    <a:sysClr val="windowText" lastClr="000000"/>
                  </a:solidFill>
                </a:ln>
                <a:solidFill>
                  <a:schemeClr val="bg1"/>
                </a:solidFill>
                <a:latin typeface="Gisha" panose="020B0604020202020204" pitchFamily="34" charset="-79"/>
                <a:cs typeface="Gisha" panose="020B0604020202020204" pitchFamily="34" charset="-79"/>
              </a:rPr>
              <a:t>Spacious and upgraded 2-bedroom, 2-bath condo with the most beautiful views of the Intra-coastal Waterway and #18 fairway, with panoramic views also of #8 and #9.</a:t>
            </a:r>
          </a:p>
        </p:txBody>
      </p:sp>
      <p:pic>
        <p:nvPicPr>
          <p:cNvPr id="24" name="Picture 23">
            <a:extLst>
              <a:ext uri="{FF2B5EF4-FFF2-40B4-BE49-F238E27FC236}">
                <a16:creationId xmlns:a16="http://schemas.microsoft.com/office/drawing/2014/main" id="{F98CE27F-2322-493E-83B7-C82A8252018E}"/>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4143683"/>
            <a:ext cx="1298448" cy="973836"/>
          </a:xfrm>
          <a:prstGeom prst="rect">
            <a:avLst/>
          </a:prstGeom>
          <a:ln>
            <a:noFill/>
          </a:ln>
          <a:effectLst/>
        </p:spPr>
      </p:pic>
      <p:sp>
        <p:nvSpPr>
          <p:cNvPr id="6" name="Arrow: Right 5">
            <a:extLst>
              <a:ext uri="{FF2B5EF4-FFF2-40B4-BE49-F238E27FC236}">
                <a16:creationId xmlns:a16="http://schemas.microsoft.com/office/drawing/2014/main" id="{3A8C887A-A173-4341-80E6-CC29841C7ED2}"/>
              </a:ext>
            </a:extLst>
          </p:cNvPr>
          <p:cNvSpPr/>
          <p:nvPr/>
        </p:nvSpPr>
        <p:spPr>
          <a:xfrm rot="8627667">
            <a:off x="7552440" y="1719637"/>
            <a:ext cx="516616" cy="185393"/>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a:extLst>
              <a:ext uri="{FF2B5EF4-FFF2-40B4-BE49-F238E27FC236}">
                <a16:creationId xmlns:a16="http://schemas.microsoft.com/office/drawing/2014/main" id="{0A37C436-1F62-44E9-BC7F-7CA0D5E325E2}"/>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174362" y="8383652"/>
            <a:ext cx="714374" cy="586807"/>
          </a:xfrm>
          <a:prstGeom prst="rect">
            <a:avLst/>
          </a:prstGeom>
        </p:spPr>
      </p:pic>
      <p:sp>
        <p:nvSpPr>
          <p:cNvPr id="29" name="Rectangle 28">
            <a:extLst>
              <a:ext uri="{FF2B5EF4-FFF2-40B4-BE49-F238E27FC236}">
                <a16:creationId xmlns:a16="http://schemas.microsoft.com/office/drawing/2014/main" id="{3004C19A-23B3-4E87-93E1-00C78DE20036}"/>
              </a:ext>
            </a:extLst>
          </p:cNvPr>
          <p:cNvSpPr/>
          <p:nvPr/>
        </p:nvSpPr>
        <p:spPr>
          <a:xfrm>
            <a:off x="4274764" y="8353890"/>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Ronnie Nichols</a:t>
            </a:r>
          </a:p>
          <a:p>
            <a:pPr algn="ctr"/>
            <a:r>
              <a:rPr lang="en-US" sz="1100" dirty="0">
                <a:solidFill>
                  <a:srgbClr val="000000"/>
                </a:solidFill>
                <a:latin typeface="Arial" panose="020B0604020202020204" pitchFamily="34" charset="0"/>
              </a:rPr>
              <a:t>Realtor / BIC</a:t>
            </a:r>
          </a:p>
          <a:p>
            <a:pPr algn="ctr"/>
            <a:r>
              <a:rPr lang="en-US" sz="1100" dirty="0">
                <a:solidFill>
                  <a:srgbClr val="000000"/>
                </a:solidFill>
                <a:latin typeface="Arial" panose="020B0604020202020204" pitchFamily="34" charset="0"/>
                <a:hlinkClick r:id="rId12"/>
              </a:rPr>
              <a:t>ronnienichols8@aol.com</a:t>
            </a:r>
            <a:r>
              <a:rPr lang="en-US" sz="1100" dirty="0">
                <a:solidFill>
                  <a:srgbClr val="000000"/>
                </a:solidFill>
                <a:latin typeface="Arial" panose="020B0604020202020204" pitchFamily="34" charset="0"/>
              </a:rPr>
              <a:t> </a:t>
            </a:r>
            <a:endParaRPr lang="en-US" sz="1100" b="0" i="0" dirty="0">
              <a:solidFill>
                <a:srgbClr val="000000"/>
              </a:solidFill>
              <a:effectLst/>
              <a:latin typeface="Arial" panose="020B0604020202020204" pitchFamily="34" charset="0"/>
            </a:endParaRPr>
          </a:p>
        </p:txBody>
      </p:sp>
      <p:sp>
        <p:nvSpPr>
          <p:cNvPr id="31" name="Rectangle 30">
            <a:extLst>
              <a:ext uri="{FF2B5EF4-FFF2-40B4-BE49-F238E27FC236}">
                <a16:creationId xmlns:a16="http://schemas.microsoft.com/office/drawing/2014/main" id="{0BE24EAF-07F1-4CC7-B9F1-1F1114D9B69C}"/>
              </a:ext>
            </a:extLst>
          </p:cNvPr>
          <p:cNvSpPr/>
          <p:nvPr/>
        </p:nvSpPr>
        <p:spPr>
          <a:xfrm>
            <a:off x="874578" y="8353890"/>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3"/>
              </a:rPr>
              <a:t>conniesross@aol.com</a:t>
            </a:r>
            <a:endParaRPr lang="en-US" sz="1100" b="0" i="0" dirty="0">
              <a:solidFill>
                <a:srgbClr val="000000"/>
              </a:solidFill>
              <a:effectLst/>
              <a:latin typeface="Arial" panose="020B0604020202020204" pitchFamily="34" charset="0"/>
            </a:endParaRPr>
          </a:p>
        </p:txBody>
      </p:sp>
      <p:sp>
        <p:nvSpPr>
          <p:cNvPr id="32" name="Rectangle 31">
            <a:extLst>
              <a:ext uri="{FF2B5EF4-FFF2-40B4-BE49-F238E27FC236}">
                <a16:creationId xmlns:a16="http://schemas.microsoft.com/office/drawing/2014/main" id="{1BEA9928-1BB2-4DA9-8BE9-2358656CABA4}"/>
              </a:ext>
            </a:extLst>
          </p:cNvPr>
          <p:cNvSpPr/>
          <p:nvPr/>
        </p:nvSpPr>
        <p:spPr>
          <a:xfrm>
            <a:off x="0" y="8928556"/>
            <a:ext cx="7315199" cy="200055"/>
          </a:xfrm>
          <a:prstGeom prst="rect">
            <a:avLst/>
          </a:prstGeom>
        </p:spPr>
        <p:txBody>
          <a:bodyPr wrap="square">
            <a:spAutoFit/>
          </a:bodyPr>
          <a:lstStyle/>
          <a:p>
            <a:pPr algn="ctr"/>
            <a:r>
              <a:rPr lang="en-US" sz="700" dirty="0">
                <a:solidFill>
                  <a:srgbClr val="000000"/>
                </a:solidFill>
                <a:latin typeface="Arial" panose="020B0604020202020204" pitchFamily="34" charset="0"/>
              </a:rPr>
              <a:t>NEW WAY PROPERTIES MYRTLE BEACH</a:t>
            </a:r>
            <a:r>
              <a:rPr lang="en-US" sz="700" dirty="0">
                <a:solidFill>
                  <a:srgbClr val="093E6E"/>
                </a:solidFill>
                <a:latin typeface="Arial" panose="020B0604020202020204" pitchFamily="34" charset="0"/>
              </a:rPr>
              <a:t> </a:t>
            </a:r>
            <a:endParaRPr lang="en-US" sz="700" dirty="0"/>
          </a:p>
        </p:txBody>
      </p:sp>
      <p:pic>
        <p:nvPicPr>
          <p:cNvPr id="33" name="Picture 32">
            <a:extLst>
              <a:ext uri="{FF2B5EF4-FFF2-40B4-BE49-F238E27FC236}">
                <a16:creationId xmlns:a16="http://schemas.microsoft.com/office/drawing/2014/main" id="{F5B8CFE9-50A7-429E-A622-754C953C0FB0}"/>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34514" y="8335974"/>
            <a:ext cx="454036" cy="682162"/>
          </a:xfrm>
          <a:prstGeom prst="rect">
            <a:avLst/>
          </a:prstGeom>
        </p:spPr>
      </p:pic>
      <p:pic>
        <p:nvPicPr>
          <p:cNvPr id="36" name="Picture 35">
            <a:extLst>
              <a:ext uri="{FF2B5EF4-FFF2-40B4-BE49-F238E27FC236}">
                <a16:creationId xmlns:a16="http://schemas.microsoft.com/office/drawing/2014/main" id="{6E87CC5F-4F27-4BC9-9A55-E783C46AC40E}"/>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6592166" y="8335974"/>
            <a:ext cx="688520" cy="688520"/>
          </a:xfrm>
          <a:prstGeom prst="rect">
            <a:avLst/>
          </a:prstGeom>
        </p:spPr>
      </p:pic>
      <p:pic>
        <p:nvPicPr>
          <p:cNvPr id="3" name="Picture 2">
            <a:extLst>
              <a:ext uri="{FF2B5EF4-FFF2-40B4-BE49-F238E27FC236}">
                <a16:creationId xmlns:a16="http://schemas.microsoft.com/office/drawing/2014/main" id="{C1175C76-B3E5-B671-7E09-D2AC41795254}"/>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1804" y="6661261"/>
            <a:ext cx="1294840" cy="728348"/>
          </a:xfrm>
          <a:prstGeom prst="rect">
            <a:avLst/>
          </a:prstGeom>
          <a:ln>
            <a:noFill/>
          </a:ln>
          <a:effectLst/>
        </p:spPr>
      </p:pic>
      <p:pic>
        <p:nvPicPr>
          <p:cNvPr id="7" name="Picture 6">
            <a:extLst>
              <a:ext uri="{FF2B5EF4-FFF2-40B4-BE49-F238E27FC236}">
                <a16:creationId xmlns:a16="http://schemas.microsoft.com/office/drawing/2014/main" id="{B9576E12-1CFA-4331-2DF5-5E2864FBD24F}"/>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a:off x="0" y="5828857"/>
            <a:ext cx="1298448" cy="730377"/>
          </a:xfrm>
          <a:prstGeom prst="rect">
            <a:avLst/>
          </a:prstGeom>
          <a:ln>
            <a:noFill/>
          </a:ln>
          <a:effectLst/>
        </p:spPr>
      </p:pic>
      <p:pic>
        <p:nvPicPr>
          <p:cNvPr id="8" name="Picture 7">
            <a:extLst>
              <a:ext uri="{FF2B5EF4-FFF2-40B4-BE49-F238E27FC236}">
                <a16:creationId xmlns:a16="http://schemas.microsoft.com/office/drawing/2014/main" id="{FF0A101F-CBD9-F8E7-838E-B840003A2E10}"/>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p:blipFill>
        <p:spPr>
          <a:xfrm>
            <a:off x="0" y="7491637"/>
            <a:ext cx="1298448" cy="730377"/>
          </a:xfrm>
          <a:prstGeom prst="rect">
            <a:avLst/>
          </a:prstGeom>
          <a:ln>
            <a:noFill/>
          </a:ln>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492</TotalTime>
  <Words>469</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65</cp:revision>
  <dcterms:created xsi:type="dcterms:W3CDTF">2016-01-18T21:52:04Z</dcterms:created>
  <dcterms:modified xsi:type="dcterms:W3CDTF">2024-02-25T19:05:50Z</dcterms:modified>
</cp:coreProperties>
</file>