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06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2/6/2020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60307" y="0"/>
            <a:ext cx="6412093" cy="4147822"/>
          </a:xfrm>
          <a:prstGeom prst="rect">
            <a:avLst/>
          </a:prstGeom>
          <a:ln>
            <a:noFill/>
          </a:ln>
        </p:spPr>
      </p:pic>
      <p:sp>
        <p:nvSpPr>
          <p:cNvPr id="5" name="Rectangle 4"/>
          <p:cNvSpPr/>
          <p:nvPr/>
        </p:nvSpPr>
        <p:spPr>
          <a:xfrm>
            <a:off x="1370343" y="4261083"/>
            <a:ext cx="6394138" cy="4939814"/>
          </a:xfrm>
          <a:prstGeom prst="rect">
            <a:avLst/>
          </a:prstGeom>
        </p:spPr>
        <p:txBody>
          <a:bodyPr wrap="square">
            <a:spAutoFit/>
          </a:bodyPr>
          <a:lstStyle/>
          <a:p>
            <a:pPr algn="ctr"/>
            <a:r>
              <a:rPr lang="en-US" sz="1050" dirty="0">
                <a:latin typeface="Adobe Caslon Pro" panose="0205050205050A020403" pitchFamily="18" charset="0"/>
              </a:rPr>
              <a:t>First Floor lake view! This is the unit everybody wants -- Parking adjacent to building, handicap access and wide halls, tranquil, First FLOOR WITH VIEWS OF THE RARE CYPRESS LAKE NATURE ENCLAVE and lots of open space surrounding the building. See giant red-headed woodpeckers, heron, egrets and so much more. The 58 Building of Clubhouse Villas is set apart, secluded and peaceful! This first-floor unit walks out to a small yard (perfect for pets). It has the most requested Tidewater Plantation 2-bedroom/2-bath-condo floor plan -- split bedrooms with master off the great-room area and featuring an over-sized, inviting screened porch from the comfortable living room and cozy luxury master bedroom with that serene lake view and more privacy. The master enjoys a walk-in closet, </a:t>
            </a:r>
            <a:r>
              <a:rPr lang="en-US" sz="1050" dirty="0" err="1">
                <a:latin typeface="Adobe Caslon Pro" panose="0205050205050A020403" pitchFamily="18" charset="0"/>
              </a:rPr>
              <a:t>en</a:t>
            </a:r>
            <a:r>
              <a:rPr lang="en-US" sz="1050" dirty="0">
                <a:latin typeface="Adobe Caslon Pro" panose="0205050205050A020403" pitchFamily="18" charset="0"/>
              </a:rPr>
              <a:t> suite with double-sink vanity, separate walk-in shower and jetted garden tub. The big second bedroom has a spacious </a:t>
            </a:r>
            <a:r>
              <a:rPr lang="en-US" sz="1050" dirty="0" err="1">
                <a:latin typeface="Adobe Caslon Pro" panose="0205050205050A020403" pitchFamily="18" charset="0"/>
              </a:rPr>
              <a:t>en</a:t>
            </a:r>
            <a:r>
              <a:rPr lang="en-US" sz="1050" dirty="0">
                <a:latin typeface="Adobe Caslon Pro" panose="0205050205050A020403" pitchFamily="18" charset="0"/>
              </a:rPr>
              <a:t> suite full-bath which also opens to the living space for ease of use for guests. Large-tile floors and highly desired PLANTATION SHUTTERS THROUGHOUT. The decor and artwork is equally memorable. There is lots of storage, too, including a convenient pantry in the kitchen and hall owners' closets for laundry, entry items, linens, and household supplies. Newer top of the line HVAC and hot water heater. Nonetheless, an Old Republic Ultimate Home Warranty with HVAC is being offered. Magnificently furnished, upscale unit in wonderful condition, a well-loved second home, never rented. The multi-functional living area is bathed in natural light and offers infinity views to that lake from entry, kitchen, dining and living rooms. There is a breakfast bar and gathering-sized dining/great room, perfect for a family or foursome and great for entertaining. This impeccably maintained unit walks to pool and other amenities and is perfect for an investment, home or vacation home. At this price, AND BEING SOLD FULLY FURNISHED, do not let this singular Tidewater bargain slip away! Amenity-rich Tidewater is on a tree-lined road to oceanfront Anne Tilghman Boyce Coastal Reserve, a nature conservancy, including </a:t>
            </a:r>
            <a:r>
              <a:rPr lang="en-US" sz="1050" dirty="0" err="1">
                <a:latin typeface="Adobe Caslon Pro" panose="0205050205050A020403" pitchFamily="18" charset="0"/>
              </a:rPr>
              <a:t>Waties</a:t>
            </a:r>
            <a:r>
              <a:rPr lang="en-US" sz="1050" dirty="0">
                <a:latin typeface="Adobe Caslon Pro" panose="0205050205050A020403" pitchFamily="18" charset="0"/>
              </a:rPr>
              <a:t> Island, with access for managed recreational use. Tidewater itself is on an elevated peninsula of live oaks and southern pines between the Intracoastal Waterway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horseshoes, and amenity center for public/private events. Tidewater has a gated storage yard for boats, jet skis, motorcycles and kayaks. Tidewater Plantation, with its full range of things to do and to enjoy, really reflects a "way of life" in safe, popular, affordable North Myrtle Beach. </a:t>
            </a:r>
          </a:p>
          <a:p>
            <a:pPr algn="ctr"/>
            <a:r>
              <a:rPr lang="en-US" sz="1050" dirty="0">
                <a:latin typeface="Adobe Caslon Pro" panose="0205050205050A020403" pitchFamily="18" charset="0"/>
              </a:rPr>
              <a:t>See it today; enjoy it tomorrow!</a:t>
            </a:r>
            <a:endParaRPr lang="en-US" sz="1050" i="1" dirty="0">
              <a:latin typeface="Adobe Caslon Pro" panose="0205050205050A020403" pitchFamily="18" charset="0"/>
            </a:endParaRPr>
          </a:p>
        </p:txBody>
      </p:sp>
      <p:sp>
        <p:nvSpPr>
          <p:cNvPr id="23" name="Rectangle 22"/>
          <p:cNvSpPr/>
          <p:nvPr/>
        </p:nvSpPr>
        <p:spPr>
          <a:xfrm>
            <a:off x="1363818" y="3347603"/>
            <a:ext cx="6404474" cy="800219"/>
          </a:xfrm>
          <a:prstGeom prst="rect">
            <a:avLst/>
          </a:prstGeom>
          <a:noFill/>
          <a:effectLst/>
        </p:spPr>
        <p:txBody>
          <a:bodyPr wrap="square" anchor="b">
            <a:spAutoFit/>
          </a:bodyPr>
          <a:lstStyle/>
          <a:p>
            <a:pPr algn="ctr"/>
            <a:r>
              <a:rPr lang="en-US" dirty="0">
                <a:ln w="3175">
                  <a:noFill/>
                </a:ln>
                <a:solidFill>
                  <a:schemeClr val="bg1"/>
                </a:solidFill>
                <a:latin typeface="Adobe Caslon Pro Bold" panose="0205070206050A020403" pitchFamily="18" charset="0"/>
              </a:rPr>
              <a:t>1551 Spinnaker Dr #5812</a:t>
            </a:r>
          </a:p>
          <a:p>
            <a:pPr algn="ctr"/>
            <a:r>
              <a:rPr lang="en-US" sz="1400" b="1" dirty="0">
                <a:ln w="3175">
                  <a:noFill/>
                </a:ln>
                <a:solidFill>
                  <a:schemeClr val="bg1"/>
                </a:solidFill>
                <a:latin typeface="Adobe Caslon Pro" panose="0205050205050A020403" pitchFamily="18" charset="0"/>
              </a:rPr>
              <a:t>North Myrtle Beach, SC 29582</a:t>
            </a:r>
          </a:p>
          <a:p>
            <a:pPr algn="ctr"/>
            <a:r>
              <a:rPr lang="en-US" sz="1400" b="1" dirty="0">
                <a:ln w="3175">
                  <a:noFill/>
                </a:ln>
                <a:solidFill>
                  <a:schemeClr val="bg1"/>
                </a:solidFill>
                <a:latin typeface="Adobe Caslon Pro" panose="0205050205050A020403" pitchFamily="18" charset="0"/>
              </a:rPr>
              <a:t>MLS# 2002714 ~ $164,900</a:t>
            </a:r>
            <a:endParaRPr lang="en-US" sz="1600" b="1" dirty="0">
              <a:ln w="3175">
                <a:noFill/>
              </a:ln>
              <a:solidFill>
                <a:schemeClr val="bg1"/>
              </a:solidFill>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538025"/>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3630420"/>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1815210"/>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2722815"/>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2" cstate="print">
            <a:extLst>
              <a:ext uri="{28A0092B-C50C-407E-A947-70E740481C1C}">
                <a14:useLocalDpi xmlns:a14="http://schemas.microsoft.com/office/drawing/2010/main" val="0"/>
              </a:ext>
            </a:extLst>
          </a:blip>
          <a:srcRect l="10667" t="14358" r="10273" b="13270"/>
          <a:stretch/>
        </p:blipFill>
        <p:spPr>
          <a:xfrm>
            <a:off x="0" y="7260840"/>
            <a:ext cx="1371600" cy="914400"/>
          </a:xfrm>
          <a:prstGeom prst="rect">
            <a:avLst/>
          </a:prstGeom>
          <a:ln>
            <a:solidFill>
              <a:schemeClr val="bg1"/>
            </a:solid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rcRect/>
          <a:stretch/>
        </p:blipFill>
        <p:spPr>
          <a:xfrm>
            <a:off x="0" y="5445630"/>
            <a:ext cx="1371600" cy="914400"/>
          </a:xfrm>
          <a:prstGeom prst="rect">
            <a:avLst/>
          </a:prstGeom>
          <a:ln>
            <a:solidFill>
              <a:schemeClr val="bg1"/>
            </a:solidFill>
          </a:ln>
          <a:effectLst/>
        </p:spPr>
      </p:pic>
      <p:pic>
        <p:nvPicPr>
          <p:cNvPr id="41" name="Picture 40"/>
          <p:cNvPicPr>
            <a:picLocks/>
          </p:cNvPicPr>
          <p:nvPr/>
        </p:nvPicPr>
        <p:blipFill rotWithShape="1">
          <a:blip r:embed="rId15" cstate="print">
            <a:extLst>
              <a:ext uri="{28A0092B-C50C-407E-A947-70E740481C1C}">
                <a14:useLocalDpi xmlns:a14="http://schemas.microsoft.com/office/drawing/2010/main" val="0"/>
              </a:ext>
            </a:extLst>
          </a:blip>
          <a:srcRect t="6768" b="7033"/>
          <a:stretch/>
        </p:blipFill>
        <p:spPr>
          <a:xfrm>
            <a:off x="0" y="6353235"/>
            <a:ext cx="1371600" cy="914400"/>
          </a:xfrm>
          <a:prstGeom prst="rect">
            <a:avLst/>
          </a:prstGeom>
          <a:ln>
            <a:solidFill>
              <a:schemeClr val="bg1"/>
            </a:solidFill>
          </a:ln>
          <a:effectLst/>
        </p:spPr>
      </p:pic>
      <p:pic>
        <p:nvPicPr>
          <p:cNvPr id="20" name="Picture 19"/>
          <p:cNvPicPr>
            <a:picLocks/>
          </p:cNvPicPr>
          <p:nvPr/>
        </p:nvPicPr>
        <p:blipFill>
          <a:blip r:embed="rId16" cstate="print">
            <a:extLst>
              <a:ext uri="{28A0092B-C50C-407E-A947-70E740481C1C}">
                <a14:useLocalDpi xmlns:a14="http://schemas.microsoft.com/office/drawing/2010/main" val="0"/>
              </a:ext>
            </a:extLst>
          </a:blip>
          <a:srcRect/>
          <a:stretch/>
        </p:blipFill>
        <p:spPr>
          <a:xfrm>
            <a:off x="0" y="907605"/>
            <a:ext cx="1371600" cy="914400"/>
          </a:xfrm>
          <a:prstGeom prst="rect">
            <a:avLst/>
          </a:prstGeom>
          <a:ln>
            <a:solidFill>
              <a:schemeClr val="bg1"/>
            </a:solidFill>
          </a:ln>
          <a:effectLst/>
        </p:spPr>
      </p:pic>
      <p:sp>
        <p:nvSpPr>
          <p:cNvPr id="2" name="Rectangle 1"/>
          <p:cNvSpPr/>
          <p:nvPr/>
        </p:nvSpPr>
        <p:spPr>
          <a:xfrm>
            <a:off x="1360009" y="0"/>
            <a:ext cx="6404472" cy="954107"/>
          </a:xfrm>
          <a:prstGeom prst="rect">
            <a:avLst/>
          </a:prstGeom>
          <a:gradFill>
            <a:gsLst>
              <a:gs pos="0">
                <a:schemeClr val="bg1"/>
              </a:gs>
              <a:gs pos="100000">
                <a:schemeClr val="bg1">
                  <a:alpha val="0"/>
                </a:schemeClr>
              </a:gs>
            </a:gsLst>
            <a:lin ang="5400000" scaled="1"/>
          </a:gradFill>
        </p:spPr>
        <p:txBody>
          <a:bodyPr wrap="square">
            <a:spAutoFit/>
          </a:bodyPr>
          <a:lstStyle/>
          <a:p>
            <a:pPr algn="ctr"/>
            <a:r>
              <a:rPr lang="en-US" sz="2800" b="1" i="1" dirty="0">
                <a:ln w="3175">
                  <a:noFill/>
                </a:ln>
                <a:latin typeface="Gisha" panose="020B0604020202020204" pitchFamily="34" charset="-79"/>
                <a:cs typeface="Gisha" panose="020B0604020202020204" pitchFamily="34" charset="-79"/>
              </a:rPr>
              <a:t>This Is The Unit Everybody Wants!</a:t>
            </a:r>
          </a:p>
          <a:p>
            <a:pPr algn="ctr"/>
            <a:endParaRPr lang="en-US" sz="2800" b="1" i="1" dirty="0">
              <a:ln w="3175">
                <a:noFill/>
              </a:ln>
              <a:latin typeface="Gisha" panose="020B0604020202020204" pitchFamily="34" charset="-79"/>
              <a:cs typeface="Gisha" panose="020B0604020202020204" pitchFamily="34" charset="-79"/>
            </a:endParaRP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639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34</cp:revision>
  <dcterms:created xsi:type="dcterms:W3CDTF">2016-01-18T21:52:04Z</dcterms:created>
  <dcterms:modified xsi:type="dcterms:W3CDTF">2020-02-06T15:09:04Z</dcterms:modified>
</cp:coreProperties>
</file>