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526" y="2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022560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95149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4618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1616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12/27/2023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660191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12/27/2023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58727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12/27/2023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2557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12/27/2023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170230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12/27/2023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688178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26544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90069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1DEE1867-B3D7-4709-9A5D-B88D860BAE96}" type="datetimeFigureOut">
              <a:rPr lang="en-US" smtClean="0"/>
              <a:t>12/27/2023</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27422118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hyperlink" Target="mailto:conniesross@aol.com" TargetMode="External"/><Relationship Id="rId18" Type="http://schemas.openxmlformats.org/officeDocument/2006/relationships/image" Target="../media/image14.jpeg"/><Relationship Id="rId3" Type="http://schemas.openxmlformats.org/officeDocument/2006/relationships/hyperlink" Target="https://youtu.be/SbZXqnH8qRw" TargetMode="External"/><Relationship Id="rId7" Type="http://schemas.openxmlformats.org/officeDocument/2006/relationships/image" Target="../media/image5.jpeg"/><Relationship Id="rId12" Type="http://schemas.openxmlformats.org/officeDocument/2006/relationships/hyperlink" Target="mailto:ronnienichols8@aol.com" TargetMode="External"/><Relationship Id="rId17" Type="http://schemas.openxmlformats.org/officeDocument/2006/relationships/image" Target="../media/image13.jpeg"/><Relationship Id="rId2" Type="http://schemas.openxmlformats.org/officeDocument/2006/relationships/image" Target="../media/image1.jpg"/><Relationship Id="rId16" Type="http://schemas.openxmlformats.org/officeDocument/2006/relationships/image" Target="../media/image12.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g"/><Relationship Id="rId5" Type="http://schemas.openxmlformats.org/officeDocument/2006/relationships/image" Target="../media/image3.jpeg"/><Relationship Id="rId15" Type="http://schemas.openxmlformats.org/officeDocument/2006/relationships/image" Target="../media/image11.jp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l="2466" r="2466"/>
          <a:stretch/>
        </p:blipFill>
        <p:spPr>
          <a:xfrm>
            <a:off x="1366378" y="0"/>
            <a:ext cx="5948822" cy="3519815"/>
          </a:xfrm>
          <a:prstGeom prst="rect">
            <a:avLst/>
          </a:prstGeom>
          <a:ln>
            <a:noFill/>
          </a:ln>
        </p:spPr>
      </p:pic>
      <p:sp>
        <p:nvSpPr>
          <p:cNvPr id="5" name="Rectangle 4"/>
          <p:cNvSpPr/>
          <p:nvPr/>
        </p:nvSpPr>
        <p:spPr>
          <a:xfrm>
            <a:off x="1366378" y="4444058"/>
            <a:ext cx="5948822" cy="3647152"/>
          </a:xfrm>
          <a:prstGeom prst="rect">
            <a:avLst/>
          </a:prstGeom>
        </p:spPr>
        <p:txBody>
          <a:bodyPr wrap="square" anchor="ctr">
            <a:spAutoFit/>
          </a:bodyPr>
          <a:lstStyle/>
          <a:p>
            <a:pPr algn="ctr"/>
            <a:r>
              <a:rPr lang="en-US" sz="1050" dirty="0">
                <a:latin typeface="Adobe Caslon Pro" panose="0205050205050A020403" pitchFamily="18" charset="0"/>
              </a:rPr>
              <a:t>A very short walk to two pools, tennis, fitness and more, this memorable condo is completely renovated and in the distinctive and popular Tidewater Plantation. This irreplaceable, 3 bedroom 3 bath completely renovated condo is in the highly sought after Tidewater Clubhouse Villas community. It is sold unfurnished; and nothing is omitted in the redo: LVT wood-look flooring, painted a sought-after light gray with white trim, new water heater, smooth flat ceilings, crown molding, plantation blinds, recessed lighting, ceiling fans, breakfast bar with pendant lighting, new black stainless steel appliances, smooth flat top range, built-in microwave, refrigerator with ice &amp; water door dispenser, new kitchen cabinets, new quartz counter tops, in-unit washer &amp; dryer, master bedroom has sliding glass door with access to the screened in porch, master bath comes complete with custom walk-in shower, each bathroom has its' own </a:t>
            </a:r>
            <a:r>
              <a:rPr lang="en-US" sz="1050" dirty="0" err="1">
                <a:latin typeface="Adobe Caslon Pro" panose="0205050205050A020403" pitchFamily="18" charset="0"/>
              </a:rPr>
              <a:t>en</a:t>
            </a:r>
            <a:r>
              <a:rPr lang="en-US" sz="1050" dirty="0">
                <a:latin typeface="Adobe Caslon Pro" panose="0205050205050A020403" pitchFamily="18" charset="0"/>
              </a:rPr>
              <a:t> suite with new vanities with quartz counter tops, sliding glass door which opens up to the screened-in porch with new flooring and proximity to the pond. Storage is plentiful, utility closet with recessed full-size stackable units, linen closet and owners' closets all add to extra storage space. The Tidewater Clubhouse Villas community amenities also include cable TV along with access to </a:t>
            </a:r>
            <a:r>
              <a:rPr lang="en-US" sz="1050" dirty="0" err="1">
                <a:latin typeface="Adobe Caslon Pro" panose="0205050205050A020403" pitchFamily="18" charset="0"/>
              </a:rPr>
              <a:t>wifi</a:t>
            </a:r>
            <a:r>
              <a:rPr lang="en-US" sz="1050" dirty="0">
                <a:latin typeface="Adobe Caslon Pro" panose="0205050205050A020403" pitchFamily="18" charset="0"/>
              </a:rPr>
              <a:t> and a 24-hour manned gated security entrance. This condo provides you close proximity to all the attractions and amenities of North Myrtle Beach and Myrtle Beach, with fine dining, wonderful world-class entertainment, fishing piers, and exciting shopping experiences. Just a short drive to medical centers, doctors' offices, pharmacies, schools, parks, banks, post offices, and grocery stores. It is nestled in safe, affordable North Myrtle Beach, a Top-5 Beach Town in the U.S. and its beach cabana is on the Cherry Grove Beach, a top 11th beach in the nation. With this top neighborhood, rich amenities and desired renovated, it is easy to tout this condo as one of the best of the beach!</a:t>
            </a:r>
          </a:p>
          <a:p>
            <a:pPr algn="ctr"/>
            <a:endParaRPr lang="en-US" sz="1050" b="1" dirty="0">
              <a:latin typeface="Adobe Caslon Pro" panose="0205050205050A020403" pitchFamily="18" charset="0"/>
            </a:endParaRPr>
          </a:p>
          <a:p>
            <a:pPr algn="ctr"/>
            <a:r>
              <a:rPr lang="en-US" sz="1050" b="1" dirty="0">
                <a:latin typeface="Adobe Caslon Pro" panose="0205050205050A020403" pitchFamily="18" charset="0"/>
                <a:hlinkClick r:id="rId3"/>
              </a:rPr>
              <a:t>Video Tour</a:t>
            </a:r>
            <a:endParaRPr lang="en-US" sz="1050" b="1" dirty="0">
              <a:latin typeface="Adobe Caslon Pro" panose="0205050205050A020403" pitchFamily="18" charset="0"/>
            </a:endParaRPr>
          </a:p>
        </p:txBody>
      </p:sp>
      <p:sp>
        <p:nvSpPr>
          <p:cNvPr id="23" name="Rectangle 22"/>
          <p:cNvSpPr/>
          <p:nvPr/>
        </p:nvSpPr>
        <p:spPr>
          <a:xfrm>
            <a:off x="1366378" y="3619661"/>
            <a:ext cx="5948821" cy="769441"/>
          </a:xfrm>
          <a:prstGeom prst="rect">
            <a:avLst/>
          </a:prstGeom>
          <a:noFill/>
        </p:spPr>
        <p:txBody>
          <a:bodyPr wrap="square" anchor="ctr">
            <a:spAutoFit/>
          </a:bodyPr>
          <a:lstStyle/>
          <a:p>
            <a:pPr algn="ctr"/>
            <a:r>
              <a:rPr lang="pt-BR" dirty="0">
                <a:ln w="3175">
                  <a:noFill/>
                </a:ln>
                <a:latin typeface="Adobe Caslon Pro Bold" panose="0205070206050A020403" pitchFamily="18" charset="0"/>
              </a:rPr>
              <a:t>1551 Spinnaker Dr #5816</a:t>
            </a:r>
          </a:p>
          <a:p>
            <a:pPr algn="ctr"/>
            <a:r>
              <a:rPr lang="en-US" sz="1300" b="1" dirty="0">
                <a:ln w="3175">
                  <a:noFill/>
                </a:ln>
                <a:latin typeface="Adobe Caslon Pro" panose="0205050205050A020403" pitchFamily="18" charset="0"/>
              </a:rPr>
              <a:t>Clubhouse Villas of Tidewater Plantation Resort</a:t>
            </a:r>
          </a:p>
          <a:p>
            <a:pPr algn="ctr"/>
            <a:r>
              <a:rPr lang="en-US" sz="1300" b="1" dirty="0">
                <a:ln w="3175">
                  <a:noFill/>
                </a:ln>
                <a:latin typeface="Adobe Caslon Pro" panose="0205050205050A020403" pitchFamily="18" charset="0"/>
              </a:rPr>
              <a:t>North Myrtle Beach, SC 29582 | MLS# 2325846 | $340,500</a:t>
            </a:r>
          </a:p>
        </p:txBody>
      </p: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0" y="2029"/>
            <a:ext cx="1298448" cy="730377"/>
          </a:xfrm>
          <a:prstGeom prst="rect">
            <a:avLst/>
          </a:prstGeom>
          <a:ln>
            <a:noFill/>
          </a:ln>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834433"/>
            <a:ext cx="1298448" cy="730377"/>
          </a:xfrm>
          <a:prstGeom prst="rect">
            <a:avLst/>
          </a:prstGeom>
          <a:ln>
            <a:noFill/>
          </a:ln>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2499241"/>
            <a:ext cx="1298448" cy="730377"/>
          </a:xfrm>
          <a:prstGeom prst="rect">
            <a:avLst/>
          </a:prstGeom>
          <a:ln>
            <a:noFill/>
          </a:ln>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4996453"/>
            <a:ext cx="1298448" cy="730377"/>
          </a:xfrm>
          <a:prstGeom prst="rect">
            <a:avLst/>
          </a:prstGeom>
          <a:ln>
            <a:noFill/>
          </a:ln>
          <a:effectLst/>
        </p:spPr>
      </p:pic>
      <p:pic>
        <p:nvPicPr>
          <p:cNvPr id="37" name="Picture 36"/>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3331645"/>
            <a:ext cx="1298448" cy="730377"/>
          </a:xfrm>
          <a:prstGeom prst="rect">
            <a:avLst/>
          </a:prstGeom>
          <a:ln>
            <a:noFill/>
          </a:ln>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1666837"/>
            <a:ext cx="1298448" cy="730377"/>
          </a:xfrm>
          <a:prstGeom prst="rect">
            <a:avLst/>
          </a:prstGeom>
          <a:ln>
            <a:noFill/>
          </a:ln>
          <a:effectLst/>
        </p:spPr>
      </p:pic>
      <p:sp>
        <p:nvSpPr>
          <p:cNvPr id="2" name="Rectangle 1"/>
          <p:cNvSpPr/>
          <p:nvPr/>
        </p:nvSpPr>
        <p:spPr>
          <a:xfrm>
            <a:off x="1366377" y="2935040"/>
            <a:ext cx="5948821" cy="584775"/>
          </a:xfrm>
          <a:prstGeom prst="rect">
            <a:avLst/>
          </a:prstGeom>
          <a:noFill/>
        </p:spPr>
        <p:txBody>
          <a:bodyPr wrap="square">
            <a:spAutoFit/>
          </a:bodyPr>
          <a:lstStyle/>
          <a:p>
            <a:pPr algn="ctr"/>
            <a:r>
              <a:rPr lang="en-US" sz="1600" b="1" i="1" dirty="0">
                <a:ln w="6350">
                  <a:solidFill>
                    <a:sysClr val="windowText" lastClr="000000"/>
                  </a:solidFill>
                </a:ln>
                <a:solidFill>
                  <a:schemeClr val="bg1"/>
                </a:solidFill>
                <a:latin typeface="Gisha" panose="020B0604020202020204" pitchFamily="34" charset="-79"/>
                <a:cs typeface="Gisha" panose="020B0604020202020204" pitchFamily="34" charset="-79"/>
              </a:rPr>
              <a:t>Very Short Walk To Two Pools, Tennis, Fitness And More!</a:t>
            </a:r>
            <a:br>
              <a:rPr lang="en-US" sz="1600" b="1" i="1" dirty="0">
                <a:ln w="6350">
                  <a:solidFill>
                    <a:sysClr val="windowText" lastClr="000000"/>
                  </a:solidFill>
                </a:ln>
                <a:solidFill>
                  <a:schemeClr val="bg1"/>
                </a:solidFill>
                <a:latin typeface="Gisha" panose="020B0604020202020204" pitchFamily="34" charset="-79"/>
                <a:cs typeface="Gisha" panose="020B0604020202020204" pitchFamily="34" charset="-79"/>
              </a:rPr>
            </a:br>
            <a:r>
              <a:rPr lang="en-US" sz="1600" b="1" i="1" dirty="0">
                <a:ln w="6350">
                  <a:solidFill>
                    <a:sysClr val="windowText" lastClr="000000"/>
                  </a:solidFill>
                </a:ln>
                <a:solidFill>
                  <a:schemeClr val="bg1"/>
                </a:solidFill>
                <a:latin typeface="Gisha" panose="020B0604020202020204" pitchFamily="34" charset="-79"/>
                <a:cs typeface="Gisha" panose="020B0604020202020204" pitchFamily="34" charset="-79"/>
              </a:rPr>
              <a:t>This Memorable 3 Bd/3 Ba Condo Is Completely Renovated</a:t>
            </a:r>
          </a:p>
        </p:txBody>
      </p:sp>
      <p:pic>
        <p:nvPicPr>
          <p:cNvPr id="24" name="Picture 23">
            <a:extLst>
              <a:ext uri="{FF2B5EF4-FFF2-40B4-BE49-F238E27FC236}">
                <a16:creationId xmlns:a16="http://schemas.microsoft.com/office/drawing/2014/main" id="{F98CE27F-2322-493E-83B7-C82A8252018E}"/>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4164049"/>
            <a:ext cx="1298448" cy="730377"/>
          </a:xfrm>
          <a:prstGeom prst="rect">
            <a:avLst/>
          </a:prstGeom>
          <a:ln>
            <a:noFill/>
          </a:ln>
          <a:effectLst/>
        </p:spPr>
      </p:pic>
      <p:sp>
        <p:nvSpPr>
          <p:cNvPr id="6" name="Arrow: Right 5">
            <a:extLst>
              <a:ext uri="{FF2B5EF4-FFF2-40B4-BE49-F238E27FC236}">
                <a16:creationId xmlns:a16="http://schemas.microsoft.com/office/drawing/2014/main" id="{3A8C887A-A173-4341-80E6-CC29841C7ED2}"/>
              </a:ext>
            </a:extLst>
          </p:cNvPr>
          <p:cNvSpPr/>
          <p:nvPr/>
        </p:nvSpPr>
        <p:spPr>
          <a:xfrm rot="8627667">
            <a:off x="7552440" y="1719637"/>
            <a:ext cx="516616" cy="185393"/>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0A37C436-1F62-44E9-BC7F-7CA0D5E325E2}"/>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174362" y="8383652"/>
            <a:ext cx="714374" cy="586807"/>
          </a:xfrm>
          <a:prstGeom prst="rect">
            <a:avLst/>
          </a:prstGeom>
        </p:spPr>
      </p:pic>
      <p:sp>
        <p:nvSpPr>
          <p:cNvPr id="29" name="Rectangle 28">
            <a:extLst>
              <a:ext uri="{FF2B5EF4-FFF2-40B4-BE49-F238E27FC236}">
                <a16:creationId xmlns:a16="http://schemas.microsoft.com/office/drawing/2014/main" id="{3004C19A-23B3-4E87-93E1-00C78DE20036}"/>
              </a:ext>
            </a:extLst>
          </p:cNvPr>
          <p:cNvSpPr/>
          <p:nvPr/>
        </p:nvSpPr>
        <p:spPr>
          <a:xfrm>
            <a:off x="4274764" y="8353890"/>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Ronnie Nichols</a:t>
            </a:r>
          </a:p>
          <a:p>
            <a:pPr algn="ctr"/>
            <a:r>
              <a:rPr lang="en-US" sz="1100" dirty="0">
                <a:solidFill>
                  <a:srgbClr val="000000"/>
                </a:solidFill>
                <a:latin typeface="Arial" panose="020B0604020202020204" pitchFamily="34" charset="0"/>
              </a:rPr>
              <a:t>Realtor / BIC</a:t>
            </a:r>
          </a:p>
          <a:p>
            <a:pPr algn="ctr"/>
            <a:r>
              <a:rPr lang="en-US" sz="1100" dirty="0">
                <a:solidFill>
                  <a:srgbClr val="000000"/>
                </a:solidFill>
                <a:latin typeface="Arial" panose="020B0604020202020204" pitchFamily="34" charset="0"/>
                <a:hlinkClick r:id="rId12"/>
              </a:rPr>
              <a:t>ronnienichols8@aol.com</a:t>
            </a:r>
            <a:r>
              <a:rPr lang="en-US" sz="1100" dirty="0">
                <a:solidFill>
                  <a:srgbClr val="000000"/>
                </a:solidFill>
                <a:latin typeface="Arial" panose="020B0604020202020204" pitchFamily="34" charset="0"/>
              </a:rPr>
              <a:t> </a:t>
            </a:r>
            <a:endParaRPr lang="en-US" sz="1100" b="0" i="0" dirty="0">
              <a:solidFill>
                <a:srgbClr val="000000"/>
              </a:solidFill>
              <a:effectLst/>
              <a:latin typeface="Arial" panose="020B0604020202020204" pitchFamily="34" charset="0"/>
            </a:endParaRPr>
          </a:p>
        </p:txBody>
      </p:sp>
      <p:sp>
        <p:nvSpPr>
          <p:cNvPr id="31" name="Rectangle 30">
            <a:extLst>
              <a:ext uri="{FF2B5EF4-FFF2-40B4-BE49-F238E27FC236}">
                <a16:creationId xmlns:a16="http://schemas.microsoft.com/office/drawing/2014/main" id="{0BE24EAF-07F1-4CC7-B9F1-1F1114D9B69C}"/>
              </a:ext>
            </a:extLst>
          </p:cNvPr>
          <p:cNvSpPr/>
          <p:nvPr/>
        </p:nvSpPr>
        <p:spPr>
          <a:xfrm>
            <a:off x="874578" y="8353890"/>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3"/>
              </a:rPr>
              <a:t>conniesross@aol.com</a:t>
            </a:r>
            <a:endParaRPr lang="en-US" sz="1100" b="0" i="0" dirty="0">
              <a:solidFill>
                <a:srgbClr val="000000"/>
              </a:solidFill>
              <a:effectLst/>
              <a:latin typeface="Arial" panose="020B0604020202020204" pitchFamily="34" charset="0"/>
            </a:endParaRPr>
          </a:p>
        </p:txBody>
      </p:sp>
      <p:sp>
        <p:nvSpPr>
          <p:cNvPr id="32" name="Rectangle 31">
            <a:extLst>
              <a:ext uri="{FF2B5EF4-FFF2-40B4-BE49-F238E27FC236}">
                <a16:creationId xmlns:a16="http://schemas.microsoft.com/office/drawing/2014/main" id="{1BEA9928-1BB2-4DA9-8BE9-2358656CABA4}"/>
              </a:ext>
            </a:extLst>
          </p:cNvPr>
          <p:cNvSpPr/>
          <p:nvPr/>
        </p:nvSpPr>
        <p:spPr>
          <a:xfrm>
            <a:off x="0" y="8928556"/>
            <a:ext cx="7315199" cy="200055"/>
          </a:xfrm>
          <a:prstGeom prst="rect">
            <a:avLst/>
          </a:prstGeom>
        </p:spPr>
        <p:txBody>
          <a:bodyPr wrap="square">
            <a:spAutoFit/>
          </a:bodyPr>
          <a:lstStyle/>
          <a:p>
            <a:pPr algn="ctr"/>
            <a:r>
              <a:rPr lang="en-US" sz="700" dirty="0">
                <a:solidFill>
                  <a:srgbClr val="000000"/>
                </a:solidFill>
                <a:latin typeface="Arial" panose="020B0604020202020204" pitchFamily="34" charset="0"/>
              </a:rPr>
              <a:t>NEW WAY PROPERTIES MYRTLE BEACH</a:t>
            </a:r>
            <a:r>
              <a:rPr lang="en-US" sz="700" dirty="0">
                <a:solidFill>
                  <a:srgbClr val="093E6E"/>
                </a:solidFill>
                <a:latin typeface="Arial" panose="020B0604020202020204" pitchFamily="34" charset="0"/>
              </a:rPr>
              <a:t> </a:t>
            </a:r>
            <a:endParaRPr lang="en-US" sz="700" dirty="0"/>
          </a:p>
        </p:txBody>
      </p:sp>
      <p:pic>
        <p:nvPicPr>
          <p:cNvPr id="33" name="Picture 32">
            <a:extLst>
              <a:ext uri="{FF2B5EF4-FFF2-40B4-BE49-F238E27FC236}">
                <a16:creationId xmlns:a16="http://schemas.microsoft.com/office/drawing/2014/main" id="{F5B8CFE9-50A7-429E-A622-754C953C0FB0}"/>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34514" y="8335974"/>
            <a:ext cx="454036" cy="682162"/>
          </a:xfrm>
          <a:prstGeom prst="rect">
            <a:avLst/>
          </a:prstGeom>
        </p:spPr>
      </p:pic>
      <p:pic>
        <p:nvPicPr>
          <p:cNvPr id="36" name="Picture 35">
            <a:extLst>
              <a:ext uri="{FF2B5EF4-FFF2-40B4-BE49-F238E27FC236}">
                <a16:creationId xmlns:a16="http://schemas.microsoft.com/office/drawing/2014/main" id="{6E87CC5F-4F27-4BC9-9A55-E783C46AC40E}"/>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6592166" y="8335974"/>
            <a:ext cx="688520" cy="688520"/>
          </a:xfrm>
          <a:prstGeom prst="rect">
            <a:avLst/>
          </a:prstGeom>
        </p:spPr>
      </p:pic>
      <p:pic>
        <p:nvPicPr>
          <p:cNvPr id="3" name="Picture 2">
            <a:extLst>
              <a:ext uri="{FF2B5EF4-FFF2-40B4-BE49-F238E27FC236}">
                <a16:creationId xmlns:a16="http://schemas.microsoft.com/office/drawing/2014/main" id="{C1175C76-B3E5-B671-7E09-D2AC41795254}"/>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1804" y="6661261"/>
            <a:ext cx="1294840" cy="728348"/>
          </a:xfrm>
          <a:prstGeom prst="rect">
            <a:avLst/>
          </a:prstGeom>
          <a:ln>
            <a:noFill/>
          </a:ln>
          <a:effectLst/>
        </p:spPr>
      </p:pic>
      <p:pic>
        <p:nvPicPr>
          <p:cNvPr id="7" name="Picture 6">
            <a:extLst>
              <a:ext uri="{FF2B5EF4-FFF2-40B4-BE49-F238E27FC236}">
                <a16:creationId xmlns:a16="http://schemas.microsoft.com/office/drawing/2014/main" id="{B9576E12-1CFA-4331-2DF5-5E2864FBD24F}"/>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0" y="5828857"/>
            <a:ext cx="1298448" cy="730377"/>
          </a:xfrm>
          <a:prstGeom prst="rect">
            <a:avLst/>
          </a:prstGeom>
          <a:ln>
            <a:noFill/>
          </a:ln>
          <a:effectLst/>
        </p:spPr>
      </p:pic>
      <p:pic>
        <p:nvPicPr>
          <p:cNvPr id="8" name="Picture 7">
            <a:extLst>
              <a:ext uri="{FF2B5EF4-FFF2-40B4-BE49-F238E27FC236}">
                <a16:creationId xmlns:a16="http://schemas.microsoft.com/office/drawing/2014/main" id="{FF0A101F-CBD9-F8E7-838E-B840003A2E10}"/>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0" y="7491637"/>
            <a:ext cx="1298448" cy="730377"/>
          </a:xfrm>
          <a:prstGeom prst="rect">
            <a:avLst/>
          </a:prstGeom>
          <a:ln>
            <a:no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486</TotalTime>
  <Words>448</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64</cp:revision>
  <dcterms:created xsi:type="dcterms:W3CDTF">2016-01-18T21:52:04Z</dcterms:created>
  <dcterms:modified xsi:type="dcterms:W3CDTF">2023-12-27T18:11:59Z</dcterms:modified>
</cp:coreProperties>
</file>