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22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12/11/2018</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88807"/>
          </a:xfrm>
          <a:prstGeom prst="rect">
            <a:avLst/>
          </a:prstGeom>
          <a:ln>
            <a:noFill/>
          </a:ln>
          <a:effectLst>
            <a:softEdge rad="112500"/>
          </a:effectLst>
        </p:spPr>
      </p:pic>
      <p:sp>
        <p:nvSpPr>
          <p:cNvPr id="3" name="Subtitle 2"/>
          <p:cNvSpPr>
            <a:spLocks noGrp="1"/>
          </p:cNvSpPr>
          <p:nvPr>
            <p:ph type="subTitle" idx="1"/>
          </p:nvPr>
        </p:nvSpPr>
        <p:spPr>
          <a:xfrm>
            <a:off x="0" y="5859704"/>
            <a:ext cx="7772400" cy="3237878"/>
          </a:xfrm>
        </p:spPr>
        <p:txBody>
          <a:bodyPr anchor="ctr">
            <a:noAutofit/>
          </a:bodyPr>
          <a:lstStyle/>
          <a:p>
            <a:r>
              <a:rPr lang="en-US" sz="1200" dirty="0">
                <a:solidFill>
                  <a:srgbClr val="012268"/>
                </a:solidFill>
                <a:latin typeface="Ebrima" panose="02000000000000000000" pitchFamily="2" charset="0"/>
                <a:ea typeface="Ebrima" panose="02000000000000000000" pitchFamily="2" charset="0"/>
                <a:cs typeface="Ebrima" panose="02000000000000000000" pitchFamily="2" charset="0"/>
              </a:rPr>
              <a:t>Resort style living located less than 2 miles to Sullivan's Island beaches. Convenient to shopping, dining, and downtown Charleston. Spacious and open 2 bedroom, 2 bath lagoon front condo with peeks of the </a:t>
            </a:r>
            <a:r>
              <a:rPr lang="en-US" sz="1200" dirty="0" err="1">
                <a:solidFill>
                  <a:srgbClr val="012268"/>
                </a:solidFill>
                <a:latin typeface="Ebrima" panose="02000000000000000000" pitchFamily="2" charset="0"/>
                <a:ea typeface="Ebrima" panose="02000000000000000000" pitchFamily="2" charset="0"/>
                <a:cs typeface="Ebrima" panose="02000000000000000000" pitchFamily="2" charset="0"/>
              </a:rPr>
              <a:t>Sullivans</a:t>
            </a:r>
            <a:r>
              <a:rPr lang="en-US" sz="1200" dirty="0">
                <a:solidFill>
                  <a:srgbClr val="012268"/>
                </a:solidFill>
                <a:latin typeface="Ebrima" panose="02000000000000000000" pitchFamily="2" charset="0"/>
                <a:ea typeface="Ebrima" panose="02000000000000000000" pitchFamily="2" charset="0"/>
                <a:cs typeface="Ebrima" panose="02000000000000000000" pitchFamily="2" charset="0"/>
              </a:rPr>
              <a:t> Island lighthouse. Relax on your screened porch while listening to the fountains and watching the lagoon wildlife. Recent renovations include new hardwood floors in the bedrooms for gleaming hardwoods throughout the unit except newly tiled bathroom floors and gorgeous master bath. Master bath boasts a custom shower with glass tiles with high end fixtures and custom vanity made from recycled glass and oyster shells. Second bath updated with new vanity and tiled floor. Large master bedroom with lagoon front views and access to screened porch with walk-in closet. Living and dining areas are open and perfect for entertaining. Granite countertops in the kitchen with pass through to dining room. Unit includes two covered parking spots and ample parking for guests with an additional storage unit with built-in shelves. Elevator conveniently located to parking and unit. Simmons Pointe is a gated community with many amenities including, neighborhood pool, two tennis courts, dock with covered pier head, kayak launch, and newly renovated clubhouse with outdoor fireplace perfect for community social gatherings. Fish, crab, or launch your kayak to paddle through winding creeks with access to the Intracoastal Waterway or just sit on the community dock and take in the stunning views. There is also a second gated entrance at the back of community for easy access to the Old Village. Regime/</a:t>
            </a:r>
            <a:r>
              <a:rPr lang="en-US" sz="1200" dirty="0" err="1">
                <a:solidFill>
                  <a:srgbClr val="012268"/>
                </a:solidFill>
                <a:latin typeface="Ebrima" panose="02000000000000000000" pitchFamily="2" charset="0"/>
                <a:ea typeface="Ebrima" panose="02000000000000000000" pitchFamily="2" charset="0"/>
                <a:cs typeface="Ebrima" panose="02000000000000000000" pitchFamily="2" charset="0"/>
              </a:rPr>
              <a:t>hoa</a:t>
            </a:r>
            <a:r>
              <a:rPr lang="en-US" sz="1200" dirty="0">
                <a:solidFill>
                  <a:srgbClr val="012268"/>
                </a:solidFill>
                <a:latin typeface="Ebrima" panose="02000000000000000000" pitchFamily="2" charset="0"/>
                <a:ea typeface="Ebrima" panose="02000000000000000000" pitchFamily="2" charset="0"/>
                <a:cs typeface="Ebrima" panose="02000000000000000000" pitchFamily="2" charset="0"/>
              </a:rPr>
              <a:t> fee includes exterior of unit, grounds maintenance, water and sewer, and flood insurance. HOA/regime is sound and well-managed and there are no special assessments projected at this time. Minimum of 6 months rental</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186201"/>
            <a:ext cx="1213689" cy="810252"/>
          </a:xfrm>
          <a:prstGeom prst="rect">
            <a:avLst/>
          </a:prstGeom>
          <a:ln>
            <a:solidFill>
              <a:schemeClr val="bg1"/>
            </a:solidFill>
          </a:ln>
          <a:effectLst>
            <a:outerShdw blurRad="190500" algn="tl" rotWithShape="0">
              <a:srgbClr val="000000">
                <a:alpha val="70000"/>
              </a:srgbClr>
            </a:outerShdw>
          </a:effectLst>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150566"/>
            <a:ext cx="1213411" cy="810066"/>
          </a:xfrm>
          <a:prstGeom prst="rect">
            <a:avLst/>
          </a:prstGeom>
          <a:ln>
            <a:solidFill>
              <a:schemeClr val="bg1"/>
            </a:solidFill>
          </a:ln>
          <a:effectLst>
            <a:outerShdw blurRad="190500" algn="tl" rotWithShape="0">
              <a:srgbClr val="000000">
                <a:alpha val="70000"/>
              </a:srgbClr>
            </a:outerShdw>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0" y="1168420"/>
            <a:ext cx="1213580" cy="810179"/>
          </a:xfrm>
          <a:prstGeom prst="rect">
            <a:avLst/>
          </a:prstGeom>
          <a:ln>
            <a:solidFill>
              <a:schemeClr val="bg1"/>
            </a:solidFill>
          </a:ln>
          <a:effectLst>
            <a:outerShdw blurRad="190500" algn="tl" rotWithShape="0">
              <a:srgbClr val="000000">
                <a:alpha val="70000"/>
              </a:srgb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03563" y="3132668"/>
            <a:ext cx="1213664" cy="810235"/>
          </a:xfrm>
          <a:prstGeom prst="rect">
            <a:avLst/>
          </a:prstGeom>
          <a:ln>
            <a:solidFill>
              <a:schemeClr val="bg1"/>
            </a:solidFill>
          </a:ln>
          <a:effectLst>
            <a:outerShdw blurRad="190500" algn="tl" rotWithShape="0">
              <a:srgbClr val="000000">
                <a:alpha val="70000"/>
              </a:srgb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5023" y="4114800"/>
            <a:ext cx="1213713" cy="810268"/>
          </a:xfrm>
          <a:prstGeom prst="rect">
            <a:avLst/>
          </a:prstGeom>
          <a:ln>
            <a:solidFill>
              <a:schemeClr val="bg1"/>
            </a:solidFill>
          </a:ln>
          <a:effectLst>
            <a:outerShdw blurRad="190500" algn="tl" rotWithShape="0">
              <a:srgbClr val="000000">
                <a:alpha val="70000"/>
              </a:srgbClr>
            </a:outerShdw>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17218" y="4114807"/>
            <a:ext cx="1213694" cy="810255"/>
          </a:xfrm>
          <a:prstGeom prst="rect">
            <a:avLst/>
          </a:prstGeom>
          <a:ln>
            <a:solidFill>
              <a:schemeClr val="bg1"/>
            </a:solidFill>
          </a:ln>
          <a:effectLst>
            <a:outerShdw blurRad="190500" algn="tl" rotWithShape="0">
              <a:srgbClr val="000000">
                <a:alpha val="70000"/>
              </a:srgbClr>
            </a:outerShdw>
          </a:effectLst>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79543" y="4114820"/>
            <a:ext cx="1213655" cy="810229"/>
          </a:xfrm>
          <a:prstGeom prst="rect">
            <a:avLst/>
          </a:prstGeom>
          <a:ln>
            <a:solidFill>
              <a:schemeClr val="bg1"/>
            </a:solidFill>
          </a:ln>
          <a:effectLst>
            <a:outerShdw blurRad="190500" algn="tl" rotWithShape="0">
              <a:srgbClr val="000000">
                <a:alpha val="70000"/>
              </a:srgbClr>
            </a:outerShdw>
          </a:effectLst>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41962" y="4114895"/>
            <a:ext cx="1213429" cy="810078"/>
          </a:xfrm>
          <a:prstGeom prst="rect">
            <a:avLst/>
          </a:prstGeom>
          <a:ln>
            <a:solidFill>
              <a:schemeClr val="bg1"/>
            </a:solidFill>
          </a:ln>
          <a:effectLst>
            <a:outerShdw blurRad="190500" algn="tl" rotWithShape="0">
              <a:srgbClr val="000000">
                <a:alpha val="70000"/>
              </a:srgbClr>
            </a:outerShdw>
          </a:effectLst>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403975" y="4114894"/>
            <a:ext cx="1213433" cy="810081"/>
          </a:xfrm>
          <a:prstGeom prst="rect">
            <a:avLst/>
          </a:prstGeom>
          <a:ln>
            <a:solidFill>
              <a:schemeClr val="bg1"/>
            </a:solidFill>
          </a:ln>
          <a:effectLst>
            <a:outerShdw blurRad="190500" algn="tl" rotWithShape="0">
              <a:srgbClr val="000000">
                <a:alpha val="70000"/>
              </a:srgbClr>
            </a:outerShdw>
          </a:effectLst>
        </p:spPr>
      </p:pic>
      <p:sp>
        <p:nvSpPr>
          <p:cNvPr id="16" name="Rectangle 15"/>
          <p:cNvSpPr/>
          <p:nvPr/>
        </p:nvSpPr>
        <p:spPr>
          <a:xfrm>
            <a:off x="4743450" y="9272034"/>
            <a:ext cx="3028950" cy="553998"/>
          </a:xfrm>
          <a:prstGeom prst="rect">
            <a:avLst/>
          </a:prstGeom>
        </p:spPr>
        <p:txBody>
          <a:bodyPr wrap="square">
            <a:spAutoFit/>
          </a:bodyPr>
          <a:lstStyle/>
          <a:p>
            <a:pPr algn="r"/>
            <a:r>
              <a:rPr lang="en-US" sz="1000" b="1" dirty="0">
                <a:solidFill>
                  <a:srgbClr val="012268"/>
                </a:solidFill>
                <a:latin typeface="Ebrima" panose="02000000000000000000" pitchFamily="2" charset="0"/>
                <a:ea typeface="Ebrima" panose="02000000000000000000" pitchFamily="2" charset="0"/>
                <a:cs typeface="Ebrima" panose="02000000000000000000" pitchFamily="2" charset="0"/>
              </a:rPr>
              <a:t>The Carolina Agent Group - Lowcountry</a:t>
            </a:r>
          </a:p>
          <a:p>
            <a:pPr algn="r"/>
            <a:r>
              <a:rPr lang="en-US" sz="1000" b="1" dirty="0">
                <a:solidFill>
                  <a:srgbClr val="012268"/>
                </a:solidFill>
                <a:latin typeface="Ebrima" panose="02000000000000000000" pitchFamily="2" charset="0"/>
                <a:ea typeface="Ebrima" panose="02000000000000000000" pitchFamily="2" charset="0"/>
                <a:cs typeface="Ebrima" panose="02000000000000000000" pitchFamily="2" charset="0"/>
              </a:rPr>
              <a:t>1240 Winnowing Way Ste 102</a:t>
            </a:r>
          </a:p>
          <a:p>
            <a:pPr algn="r"/>
            <a:r>
              <a:rPr lang="en-US" sz="1000" b="1" dirty="0">
                <a:solidFill>
                  <a:srgbClr val="012268"/>
                </a:solidFill>
                <a:latin typeface="Ebrima" panose="02000000000000000000" pitchFamily="2" charset="0"/>
                <a:ea typeface="Ebrima" panose="02000000000000000000" pitchFamily="2" charset="0"/>
                <a:cs typeface="Ebrima" panose="02000000000000000000" pitchFamily="2" charset="0"/>
              </a:rPr>
              <a:t>Mt. Pleasant, SC 29466</a:t>
            </a:r>
          </a:p>
        </p:txBody>
      </p:sp>
      <p:sp>
        <p:nvSpPr>
          <p:cNvPr id="17" name="Rectangle 16"/>
          <p:cNvSpPr/>
          <p:nvPr/>
        </p:nvSpPr>
        <p:spPr>
          <a:xfrm>
            <a:off x="0" y="9225868"/>
            <a:ext cx="2971800" cy="646331"/>
          </a:xfrm>
          <a:prstGeom prst="rect">
            <a:avLst/>
          </a:prstGeom>
        </p:spPr>
        <p:txBody>
          <a:bodyPr wrap="square">
            <a:spAutoFit/>
          </a:bodyPr>
          <a:lstStyle/>
          <a:p>
            <a:r>
              <a:rPr lang="en-US" sz="1400" b="1" dirty="0">
                <a:solidFill>
                  <a:srgbClr val="012268"/>
                </a:solidFill>
                <a:latin typeface="Ebrima" panose="02000000000000000000" pitchFamily="2" charset="0"/>
                <a:ea typeface="Ebrima" panose="02000000000000000000" pitchFamily="2" charset="0"/>
                <a:cs typeface="Ebrima" panose="02000000000000000000" pitchFamily="2" charset="0"/>
              </a:rPr>
              <a:t>Rhonda Browning</a:t>
            </a:r>
          </a:p>
          <a:p>
            <a:r>
              <a:rPr lang="en-US" sz="1100" b="1" dirty="0">
                <a:solidFill>
                  <a:srgbClr val="012268"/>
                </a:solidFill>
                <a:latin typeface="Ebrima" panose="02000000000000000000" pitchFamily="2" charset="0"/>
                <a:ea typeface="Ebrima" panose="02000000000000000000" pitchFamily="2" charset="0"/>
                <a:cs typeface="Ebrima" panose="02000000000000000000" pitchFamily="2" charset="0"/>
              </a:rPr>
              <a:t>(843) 276-4870</a:t>
            </a:r>
          </a:p>
          <a:p>
            <a:r>
              <a:rPr lang="en-US" sz="1100" b="1" dirty="0">
                <a:solidFill>
                  <a:srgbClr val="012268"/>
                </a:solidFill>
                <a:latin typeface="Ebrima" panose="02000000000000000000" pitchFamily="2" charset="0"/>
                <a:ea typeface="Ebrima" panose="02000000000000000000" pitchFamily="2" charset="0"/>
                <a:cs typeface="Ebrima" panose="02000000000000000000" pitchFamily="2" charset="0"/>
              </a:rPr>
              <a:t>rhondabrowningrealtor@gmail.com</a:t>
            </a:r>
          </a:p>
        </p:txBody>
      </p:sp>
      <p:pic>
        <p:nvPicPr>
          <p:cNvPr id="19" name="Picture 4">
            <a:extLst>
              <a:ext uri="{FF2B5EF4-FFF2-40B4-BE49-F238E27FC236}">
                <a16:creationId xmlns:a16="http://schemas.microsoft.com/office/drawing/2014/main" id="{8A4A4876-C0CF-4915-8158-A2C93A37CF3D}"/>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002444" y="9144000"/>
            <a:ext cx="1767513" cy="810066"/>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20">
            <a:extLst>
              <a:ext uri="{FF2B5EF4-FFF2-40B4-BE49-F238E27FC236}">
                <a16:creationId xmlns:a16="http://schemas.microsoft.com/office/drawing/2014/main" id="{94E7B9E6-99D4-4E25-83FF-03878C9EDEA5}"/>
              </a:ext>
            </a:extLst>
          </p:cNvPr>
          <p:cNvSpPr/>
          <p:nvPr/>
        </p:nvSpPr>
        <p:spPr>
          <a:xfrm>
            <a:off x="152400" y="5105400"/>
            <a:ext cx="7464827" cy="707886"/>
          </a:xfrm>
          <a:prstGeom prst="rect">
            <a:avLst/>
          </a:prstGeom>
        </p:spPr>
        <p:txBody>
          <a:bodyPr wrap="square" anchor="ctr">
            <a:spAutoFit/>
          </a:bodyPr>
          <a:lstStyle/>
          <a:p>
            <a:pPr algn="ctr"/>
            <a:r>
              <a:rPr lang="sv-SE" sz="2400" b="1" dirty="0">
                <a:solidFill>
                  <a:srgbClr val="012268"/>
                </a:solidFill>
                <a:latin typeface="Ebrima" panose="02000000000000000000" pitchFamily="2" charset="0"/>
                <a:ea typeface="Ebrima" panose="02000000000000000000" pitchFamily="2" charset="0"/>
                <a:cs typeface="Ebrima" panose="02000000000000000000" pitchFamily="2" charset="0"/>
              </a:rPr>
              <a:t>1551 Ben Sawyer Boulevard #5C</a:t>
            </a:r>
          </a:p>
          <a:p>
            <a:pPr algn="ctr"/>
            <a:r>
              <a:rPr lang="en-US" sz="1600" b="1" dirty="0">
                <a:solidFill>
                  <a:srgbClr val="012268"/>
                </a:solidFill>
                <a:latin typeface="Ebrima" panose="02000000000000000000" pitchFamily="2" charset="0"/>
                <a:ea typeface="Ebrima" panose="02000000000000000000" pitchFamily="2" charset="0"/>
                <a:cs typeface="Ebrima" panose="02000000000000000000" pitchFamily="2" charset="0"/>
              </a:rPr>
              <a:t>Simmons Pointe </a:t>
            </a:r>
            <a:r>
              <a:rPr lang="en-US" sz="1600" b="1" dirty="0">
                <a:solidFill>
                  <a:srgbClr val="012268"/>
                </a:solidFill>
                <a:latin typeface="Century Gothic" panose="020B0502020202020204" pitchFamily="34" charset="0"/>
                <a:ea typeface="Ebrima" panose="02000000000000000000" pitchFamily="2" charset="0"/>
                <a:cs typeface="Ebrima" panose="02000000000000000000" pitchFamily="2" charset="0"/>
              </a:rPr>
              <a:t>· </a:t>
            </a:r>
            <a:r>
              <a:rPr lang="en-US" sz="1600" b="1" dirty="0">
                <a:solidFill>
                  <a:srgbClr val="012268"/>
                </a:solidFill>
                <a:latin typeface="Ebrima" panose="02000000000000000000" pitchFamily="2" charset="0"/>
                <a:ea typeface="Ebrima" panose="02000000000000000000" pitchFamily="2" charset="0"/>
                <a:cs typeface="Ebrima" panose="02000000000000000000" pitchFamily="2" charset="0"/>
              </a:rPr>
              <a:t>Mount Pleasant, SC 29464 </a:t>
            </a:r>
            <a:r>
              <a:rPr lang="en-US" sz="1600" b="1" dirty="0">
                <a:solidFill>
                  <a:srgbClr val="012268"/>
                </a:solidFill>
                <a:latin typeface="Century Gothic" panose="020B0502020202020204" pitchFamily="34" charset="0"/>
                <a:ea typeface="Ebrima" panose="02000000000000000000" pitchFamily="2" charset="0"/>
                <a:cs typeface="Ebrima" panose="02000000000000000000" pitchFamily="2" charset="0"/>
              </a:rPr>
              <a:t>· </a:t>
            </a:r>
            <a:r>
              <a:rPr lang="en-US" sz="1600" b="1" dirty="0">
                <a:solidFill>
                  <a:srgbClr val="012268"/>
                </a:solidFill>
                <a:latin typeface="Ebrima" panose="02000000000000000000" pitchFamily="2" charset="0"/>
                <a:ea typeface="Ebrima" panose="02000000000000000000" pitchFamily="2" charset="0"/>
                <a:cs typeface="Ebrima" panose="02000000000000000000" pitchFamily="2" charset="0"/>
              </a:rPr>
              <a:t>MLS# 18031163 </a:t>
            </a:r>
            <a:r>
              <a:rPr lang="en-US" sz="1600" b="1" dirty="0">
                <a:solidFill>
                  <a:srgbClr val="012268"/>
                </a:solidFill>
                <a:latin typeface="Century Gothic" panose="020B0502020202020204" pitchFamily="34" charset="0"/>
                <a:ea typeface="Ebrima" panose="02000000000000000000" pitchFamily="2" charset="0"/>
                <a:cs typeface="Ebrima" panose="02000000000000000000" pitchFamily="2" charset="0"/>
              </a:rPr>
              <a:t>· </a:t>
            </a:r>
            <a:r>
              <a:rPr lang="en-US" sz="1600" b="1" dirty="0">
                <a:solidFill>
                  <a:srgbClr val="012268"/>
                </a:solidFill>
                <a:latin typeface="Ebrima" panose="02000000000000000000" pitchFamily="2" charset="0"/>
                <a:ea typeface="Ebrima" panose="02000000000000000000" pitchFamily="2" charset="0"/>
                <a:cs typeface="Ebrima" panose="02000000000000000000" pitchFamily="2" charset="0"/>
              </a:rPr>
              <a:t>$515,000</a:t>
            </a:r>
          </a:p>
        </p:txBody>
      </p:sp>
      <p:sp>
        <p:nvSpPr>
          <p:cNvPr id="25" name="Diagonal Stripe 24">
            <a:extLst>
              <a:ext uri="{FF2B5EF4-FFF2-40B4-BE49-F238E27FC236}">
                <a16:creationId xmlns:a16="http://schemas.microsoft.com/office/drawing/2014/main" id="{19113690-0A4E-4F45-A4F2-EBF10E35CEA1}"/>
              </a:ext>
            </a:extLst>
          </p:cNvPr>
          <p:cNvSpPr/>
          <p:nvPr/>
        </p:nvSpPr>
        <p:spPr>
          <a:xfrm>
            <a:off x="-2105025" y="57137"/>
            <a:ext cx="1905000" cy="1804657"/>
          </a:xfrm>
          <a:prstGeom prst="diagStrip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6" name="Rectangle 25">
            <a:extLst>
              <a:ext uri="{FF2B5EF4-FFF2-40B4-BE49-F238E27FC236}">
                <a16:creationId xmlns:a16="http://schemas.microsoft.com/office/drawing/2014/main" id="{9C267438-5440-437A-AEBE-ED40CF323C56}"/>
              </a:ext>
            </a:extLst>
          </p:cNvPr>
          <p:cNvSpPr/>
          <p:nvPr/>
        </p:nvSpPr>
        <p:spPr>
          <a:xfrm rot="18992785">
            <a:off x="-2343837" y="404685"/>
            <a:ext cx="1905000" cy="646331"/>
          </a:xfrm>
          <a:prstGeom prst="rect">
            <a:avLst/>
          </a:prstGeom>
        </p:spPr>
        <p:txBody>
          <a:bodyPr wrap="square">
            <a:spAutoFit/>
          </a:bodyPr>
          <a:lstStyle/>
          <a:p>
            <a:pPr algn="ctr"/>
            <a:r>
              <a:rPr lang="en-US" b="1" dirty="0"/>
              <a:t>PRICE REDUCED</a:t>
            </a:r>
          </a:p>
          <a:p>
            <a:pPr algn="ctr"/>
            <a:r>
              <a:rPr lang="en-US" b="1" dirty="0"/>
              <a:t>$260,000</a:t>
            </a:r>
          </a:p>
        </p:txBody>
      </p:sp>
      <p:pic>
        <p:nvPicPr>
          <p:cNvPr id="29" name="Picture 28">
            <a:extLst>
              <a:ext uri="{FF2B5EF4-FFF2-40B4-BE49-F238E27FC236}">
                <a16:creationId xmlns:a16="http://schemas.microsoft.com/office/drawing/2014/main" id="{B7E112E2-D558-4AF7-ACC4-63A086787650}"/>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03555" y="186201"/>
            <a:ext cx="1213689" cy="810252"/>
          </a:xfrm>
          <a:prstGeom prst="rect">
            <a:avLst/>
          </a:prstGeom>
          <a:ln>
            <a:solidFill>
              <a:schemeClr val="bg1"/>
            </a:solidFill>
          </a:ln>
          <a:effectLst>
            <a:outerShdw blurRad="190500" algn="tl" rotWithShape="0">
              <a:srgbClr val="000000">
                <a:alpha val="70000"/>
              </a:srgbClr>
            </a:outerShdw>
          </a:effectLst>
        </p:spPr>
      </p:pic>
      <p:pic>
        <p:nvPicPr>
          <p:cNvPr id="30" name="Picture 29">
            <a:extLst>
              <a:ext uri="{FF2B5EF4-FFF2-40B4-BE49-F238E27FC236}">
                <a16:creationId xmlns:a16="http://schemas.microsoft.com/office/drawing/2014/main" id="{2ED024C2-2BBA-4237-A787-E75ADB6CB073}"/>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403816" y="2150612"/>
            <a:ext cx="1213411" cy="810066"/>
          </a:xfrm>
          <a:prstGeom prst="rect">
            <a:avLst/>
          </a:prstGeom>
          <a:ln>
            <a:solidFill>
              <a:schemeClr val="bg1"/>
            </a:solidFill>
          </a:ln>
          <a:effectLst>
            <a:outerShdw blurRad="190500" algn="tl" rotWithShape="0">
              <a:srgbClr val="000000">
                <a:alpha val="70000"/>
              </a:srgbClr>
            </a:outerShdw>
          </a:effectLst>
        </p:spPr>
      </p:pic>
      <p:pic>
        <p:nvPicPr>
          <p:cNvPr id="31" name="Picture 30">
            <a:extLst>
              <a:ext uri="{FF2B5EF4-FFF2-40B4-BE49-F238E27FC236}">
                <a16:creationId xmlns:a16="http://schemas.microsoft.com/office/drawing/2014/main" id="{28A469E9-651B-4EDB-BB1A-A75E00D100F0}"/>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400800" y="1168443"/>
            <a:ext cx="1219200" cy="810179"/>
          </a:xfrm>
          <a:prstGeom prst="rect">
            <a:avLst/>
          </a:prstGeom>
          <a:ln>
            <a:solidFill>
              <a:schemeClr val="bg1"/>
            </a:solidFill>
          </a:ln>
          <a:effectLst>
            <a:outerShdw blurRad="190500" algn="tl" rotWithShape="0">
              <a:srgbClr val="000000">
                <a:alpha val="70000"/>
              </a:srgbClr>
            </a:outerShdw>
          </a:effectLst>
        </p:spPr>
      </p:pic>
      <p:pic>
        <p:nvPicPr>
          <p:cNvPr id="32" name="Picture 31">
            <a:extLst>
              <a:ext uri="{FF2B5EF4-FFF2-40B4-BE49-F238E27FC236}">
                <a16:creationId xmlns:a16="http://schemas.microsoft.com/office/drawing/2014/main" id="{17A1AE56-AEE6-42A1-A832-B031668AE8D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52400" y="3132599"/>
            <a:ext cx="1213664" cy="810235"/>
          </a:xfrm>
          <a:prstGeom prst="rect">
            <a:avLst/>
          </a:prstGeom>
          <a:ln>
            <a:solidFill>
              <a:schemeClr val="bg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1445744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TotalTime>
  <Words>373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Ebrima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1000 Rivershore Rd Beresford Creek Landing Charleston</dc:title>
  <dc:creator>CVH360</dc:creator>
  <cp:lastModifiedBy>A. Thomas Price</cp:lastModifiedBy>
  <cp:revision>15</cp:revision>
  <dcterms:created xsi:type="dcterms:W3CDTF">2006-08-16T00:00:00Z</dcterms:created>
  <dcterms:modified xsi:type="dcterms:W3CDTF">2018-12-11T16:01:07Z</dcterms:modified>
</cp:coreProperties>
</file>