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54"/>
      </p:cViewPr>
      <p:guideLst>
        <p:guide orient="horz" pos="3168"/>
        <p:guide pos="2448"/>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2" y="622461"/>
            <a:ext cx="4626165" cy="3088400"/>
          </a:xfrm>
          <a:prstGeom prst="rect">
            <a:avLst/>
          </a:prstGeom>
          <a:ln>
            <a:noFill/>
          </a:ln>
          <a:effectLst>
            <a:outerShdw blurRad="63500" sx="102000" sy="102000" algn="ctr" rotWithShape="0">
              <a:prstClr val="black">
                <a:alpha val="40000"/>
              </a:prstClr>
            </a:outerShdw>
          </a:effectLst>
        </p:spPr>
      </p:pic>
      <p:sp>
        <p:nvSpPr>
          <p:cNvPr id="11" name="Rectangle 10"/>
          <p:cNvSpPr/>
          <p:nvPr/>
        </p:nvSpPr>
        <p:spPr>
          <a:xfrm>
            <a:off x="0" y="4782970"/>
            <a:ext cx="7772400" cy="3108543"/>
          </a:xfrm>
          <a:prstGeom prst="rect">
            <a:avLst/>
          </a:prstGeom>
          <a:noFill/>
          <a:ln>
            <a:noFill/>
          </a:ln>
        </p:spPr>
        <p:txBody>
          <a:bodyPr wrap="square" anchor="ctr">
            <a:spAutoFit/>
          </a:bodyPr>
          <a:lstStyle/>
          <a:p>
            <a:pPr algn="ctr"/>
            <a:r>
              <a:rPr lang="en-US" sz="1400" dirty="0">
                <a:solidFill>
                  <a:srgbClr val="003363"/>
                </a:solidFill>
                <a:latin typeface="Century Gothic" panose="020B0502020202020204" pitchFamily="34" charset="0"/>
              </a:rPr>
              <a:t>Nestled into a classic Lowcountry setting, this beautiful custom residence in prestigious Riverside at Carolina Park will welcome you home with double stacked piazzas, perfect for afternoons relaxing in rocking chairs or decking with holiday greenery! With so many custom features, such as plantation shutters, extensive </a:t>
            </a:r>
            <a:r>
              <a:rPr lang="en-US" sz="1400" dirty="0" err="1">
                <a:solidFill>
                  <a:srgbClr val="003363"/>
                </a:solidFill>
                <a:latin typeface="Century Gothic" panose="020B0502020202020204" pitchFamily="34" charset="0"/>
              </a:rPr>
              <a:t>mouldings</a:t>
            </a:r>
            <a:r>
              <a:rPr lang="en-US" sz="1400" dirty="0">
                <a:solidFill>
                  <a:srgbClr val="003363"/>
                </a:solidFill>
                <a:latin typeface="Century Gothic" panose="020B0502020202020204" pitchFamily="34" charset="0"/>
              </a:rPr>
              <a:t> and trim and hardwood floors, you'll notice the attention to detail the moment you enter the home.</a:t>
            </a:r>
          </a:p>
          <a:p>
            <a:pPr algn="ctr"/>
            <a:r>
              <a:rPr lang="en-US" sz="1400" dirty="0">
                <a:solidFill>
                  <a:srgbClr val="003363"/>
                </a:solidFill>
                <a:latin typeface="Century Gothic" panose="020B0502020202020204" pitchFamily="34" charset="0"/>
              </a:rPr>
              <a:t>With lush landscaping and mature trees, the yard has a decidedly park-like feel and is the perfect place for pets and children to play! Oversized two car garage. Located in desirable Carolina Park, you'll have access to luxury amenities such as a resort style swimming pool, tennis courts, children's play park, dog park, miles of walking/jogging trails, and a 20 acre lake with boardwalk and kayak launch. The new Carolina Park Elementary opened this year to join Wando High School, Wando Center for Advanced Studies, and Oceanside Academy. In addition, a brand new public library is slated to open later this year. All of this and still close to beaches, dining, shopping and all of the world-class offerings of historic downtown Charleston.</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3,692  </a:t>
            </a:r>
            <a:r>
              <a:rPr lang="en-US" sz="1800" dirty="0" err="1">
                <a:solidFill>
                  <a:srgbClr val="003363"/>
                </a:solidFill>
                <a:effectLst>
                  <a:outerShdw blurRad="38100" dist="38100" dir="2700000" algn="tl">
                    <a:srgbClr val="000000">
                      <a:alpha val="43137"/>
                    </a:srgbClr>
                  </a:outerShdw>
                </a:effectLst>
                <a:latin typeface="Century Gothic" pitchFamily="34" charset="0"/>
              </a:rPr>
              <a:t>SqFt</a:t>
            </a:r>
            <a:endParaRPr lang="en-US" sz="1800" dirty="0">
              <a:solidFill>
                <a:srgbClr val="003363"/>
              </a:solidFill>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solidFill>
                  <a:srgbClr val="003363"/>
                </a:solidFill>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2" name="Picture 2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83821" y="8055977"/>
            <a:ext cx="1371600" cy="914400"/>
          </a:xfrm>
          <a:prstGeom prst="rect">
            <a:avLst/>
          </a:prstGeom>
          <a:ln>
            <a:noFill/>
          </a:ln>
          <a:effectLst>
            <a:outerShdw blurRad="63500" sx="102000" sy="102000" algn="ctr" rotWithShape="0">
              <a:prstClr val="black">
                <a:alpha val="40000"/>
              </a:prstClr>
            </a:outerShdw>
          </a:effectLst>
        </p:spPr>
      </p:pic>
      <p:pic>
        <p:nvPicPr>
          <p:cNvPr id="23" name="Picture 22"/>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639253" y="8055977"/>
            <a:ext cx="1371600"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194685" y="8055977"/>
            <a:ext cx="1371600" cy="914400"/>
          </a:xfrm>
          <a:prstGeom prst="rect">
            <a:avLst/>
          </a:prstGeom>
          <a:ln>
            <a:noFill/>
          </a:ln>
          <a:effectLst>
            <a:outerShdw blurRad="63500" sx="102000" sy="102000" algn="ctr" rotWithShape="0">
              <a:prstClr val="black">
                <a:alpha val="40000"/>
              </a:prstClr>
            </a:outerShdw>
          </a:effectLst>
        </p:spPr>
      </p:pic>
      <p:pic>
        <p:nvPicPr>
          <p:cNvPr id="25" name="Picture 2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750117" y="8055977"/>
            <a:ext cx="1371600" cy="914400"/>
          </a:xfrm>
          <a:prstGeom prst="rect">
            <a:avLst/>
          </a:prstGeom>
          <a:ln>
            <a:noFill/>
          </a:ln>
          <a:effectLst>
            <a:outerShdw blurRad="63500" sx="102000" sy="102000" algn="ctr" rotWithShape="0">
              <a:prstClr val="black">
                <a:alpha val="40000"/>
              </a:prstClr>
            </a:outerShdw>
          </a:effectLst>
        </p:spPr>
      </p:pic>
      <p:pic>
        <p:nvPicPr>
          <p:cNvPr id="26" name="Picture 25"/>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305549" y="8055977"/>
            <a:ext cx="1371600" cy="914400"/>
          </a:xfrm>
          <a:prstGeom prst="rect">
            <a:avLst/>
          </a:prstGeom>
          <a:ln>
            <a:noFill/>
          </a:ln>
          <a:effectLst>
            <a:outerShdw blurRad="63500" sx="102000" sy="102000" algn="ctr" rotWithShape="0">
              <a:prstClr val="black">
                <a:alpha val="40000"/>
              </a:prstClr>
            </a:outerShdw>
          </a:effectLst>
        </p:spPr>
      </p:pic>
      <p:sp>
        <p:nvSpPr>
          <p:cNvPr id="29" name="Title 1"/>
          <p:cNvSpPr txBox="1">
            <a:spLocks/>
          </p:cNvSpPr>
          <p:nvPr/>
        </p:nvSpPr>
        <p:spPr>
          <a:xfrm>
            <a:off x="0" y="0"/>
            <a:ext cx="7757718" cy="609600"/>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rgbClr val="003363"/>
                </a:solidFill>
                <a:effectLst>
                  <a:outerShdw blurRad="38100" dist="38100" dir="2700000" algn="tl">
                    <a:srgbClr val="000000">
                      <a:alpha val="43137"/>
                    </a:srgbClr>
                  </a:outerShdw>
                </a:effectLst>
                <a:latin typeface="Century Gothic" pitchFamily="34" charset="0"/>
              </a:rPr>
              <a:t>Motivated </a:t>
            </a:r>
            <a:r>
              <a:rPr lang="en-US" sz="2800" i="1">
                <a:solidFill>
                  <a:srgbClr val="003363"/>
                </a:solidFill>
                <a:effectLst>
                  <a:outerShdw blurRad="38100" dist="38100" dir="2700000" algn="tl">
                    <a:srgbClr val="000000">
                      <a:alpha val="43137"/>
                    </a:srgbClr>
                  </a:outerShdw>
                </a:effectLst>
                <a:latin typeface="Century Gothic" pitchFamily="34" charset="0"/>
              </a:rPr>
              <a:t>Seller in Carolina </a:t>
            </a:r>
            <a:r>
              <a:rPr lang="en-US" sz="2800" i="1" dirty="0">
                <a:solidFill>
                  <a:srgbClr val="003363"/>
                </a:solidFill>
                <a:effectLst>
                  <a:outerShdw blurRad="38100" dist="38100" dir="2700000" algn="tl">
                    <a:srgbClr val="000000">
                      <a:alpha val="43137"/>
                    </a:srgbClr>
                  </a:outerShdw>
                </a:effectLst>
                <a:latin typeface="Century Gothic" pitchFamily="34" charset="0"/>
              </a:rPr>
              <a:t>Park</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4829587" y="599523"/>
            <a:ext cx="1369695" cy="914400"/>
          </a:xfrm>
          <a:prstGeom prst="rect">
            <a:avLst/>
          </a:prstGeom>
          <a:ln>
            <a:noFill/>
          </a:ln>
          <a:effectLst>
            <a:outerShdw blurRad="63500" sx="102000" sy="102000" algn="ctr" rotWithShape="0">
              <a:prstClr val="black">
                <a:alpha val="40000"/>
              </a:prstClr>
            </a:outerShdw>
          </a:effectLst>
        </p:spPr>
      </p:pic>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4829587" y="1697992"/>
            <a:ext cx="1369695" cy="914400"/>
          </a:xfrm>
          <a:prstGeom prst="rect">
            <a:avLst/>
          </a:prstGeom>
          <a:ln>
            <a:noFill/>
          </a:ln>
          <a:effectLst>
            <a:outerShdw blurRad="63500" sx="102000" sy="102000" algn="ctr" rotWithShape="0">
              <a:prstClr val="black">
                <a:alpha val="40000"/>
              </a:prst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4829587" y="2796461"/>
            <a:ext cx="1369695" cy="914400"/>
          </a:xfrm>
          <a:prstGeom prst="rect">
            <a:avLst/>
          </a:prstGeom>
          <a:ln>
            <a:noFill/>
          </a:ln>
          <a:effectLst>
            <a:outerShdw blurRad="63500" sx="102000" sy="102000" algn="ctr" rotWithShape="0">
              <a:prstClr val="black">
                <a:alpha val="40000"/>
              </a:prst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325552" y="599523"/>
            <a:ext cx="1369695" cy="914400"/>
          </a:xfrm>
          <a:prstGeom prst="rect">
            <a:avLst/>
          </a:prstGeom>
          <a:ln>
            <a:noFill/>
          </a:ln>
          <a:effectLst>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325552" y="1697992"/>
            <a:ext cx="1369695" cy="914400"/>
          </a:xfrm>
          <a:prstGeom prst="rect">
            <a:avLst/>
          </a:prstGeom>
          <a:ln>
            <a:noFill/>
          </a:ln>
          <a:effectLst>
            <a:outerShdw blurRad="63500" sx="102000" sy="102000" algn="ctr" rotWithShape="0">
              <a:prstClr val="black">
                <a:alpha val="40000"/>
              </a:prst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325552" y="2796461"/>
            <a:ext cx="1369695" cy="914400"/>
          </a:xfrm>
          <a:prstGeom prst="rect">
            <a:avLst/>
          </a:prstGeom>
          <a:ln>
            <a:noFill/>
          </a:ln>
          <a:effectLst>
            <a:outerShdw blurRad="63500" sx="102000" sy="102000" algn="ctr" rotWithShape="0">
              <a:prstClr val="black">
                <a:alpha val="40000"/>
              </a:prstClr>
            </a:outerShdw>
          </a:effectLst>
        </p:spPr>
      </p:pic>
      <p:sp>
        <p:nvSpPr>
          <p:cNvPr id="2" name="Title 1"/>
          <p:cNvSpPr>
            <a:spLocks noGrp="1"/>
          </p:cNvSpPr>
          <p:nvPr>
            <p:ph type="ctrTitle"/>
          </p:nvPr>
        </p:nvSpPr>
        <p:spPr>
          <a:xfrm>
            <a:off x="1" y="3943168"/>
            <a:ext cx="7757718" cy="675338"/>
          </a:xfrm>
        </p:spPr>
        <p:txBody>
          <a:bodyPr anchor="t">
            <a:noAutofit/>
          </a:bodyPr>
          <a:lstStyle/>
          <a:p>
            <a:r>
              <a:rPr lang="pt-BR" sz="2400" b="1" dirty="0">
                <a:solidFill>
                  <a:srgbClr val="003363"/>
                </a:solidFill>
                <a:latin typeface="Century Gothic" pitchFamily="34" charset="0"/>
              </a:rPr>
              <a:t>1553 Lindsey Creek Drive</a:t>
            </a:r>
            <a:br>
              <a:rPr lang="pt-BR" sz="2400" dirty="0">
                <a:solidFill>
                  <a:srgbClr val="003363"/>
                </a:solidFill>
                <a:latin typeface="Century Gothic" pitchFamily="34" charset="0"/>
              </a:rPr>
            </a:br>
            <a:r>
              <a:rPr lang="en-US" sz="2000" dirty="0">
                <a:solidFill>
                  <a:srgbClr val="003363"/>
                </a:solidFill>
                <a:latin typeface="Century Gothic" pitchFamily="34" charset="0"/>
              </a:rPr>
              <a:t>Mount Pleasant, SC 29466 | MLS# 18029460 | $775,000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03363"/>
                </a:solidFill>
                <a:latin typeface="Trebuchet MS" panose="020B0603020202020204" pitchFamily="34" charset="0"/>
              </a:rPr>
              <a:t>Don Dawson</a:t>
            </a:r>
            <a:br>
              <a:rPr lang="en-US" sz="1800" i="0" dirty="0">
                <a:solidFill>
                  <a:srgbClr val="003363"/>
                </a:solidFill>
                <a:latin typeface="Trebuchet MS" panose="020B0603020202020204" pitchFamily="34" charset="0"/>
              </a:rPr>
            </a:br>
            <a:r>
              <a:rPr lang="en-US" sz="1400" i="0" spc="0" dirty="0">
                <a:solidFill>
                  <a:srgbClr val="003363"/>
                </a:solidFill>
                <a:latin typeface="Trebuchet MS" panose="020B0603020202020204" pitchFamily="34" charset="0"/>
                <a:cs typeface="Times New Roman" pitchFamily="18" charset="0"/>
              </a:rPr>
              <a:t>843-514-0452</a:t>
            </a:r>
            <a:br>
              <a:rPr lang="en-US" sz="1400" i="0" spc="0" dirty="0">
                <a:solidFill>
                  <a:srgbClr val="003363"/>
                </a:solidFill>
                <a:latin typeface="Trebuchet MS" panose="020B0603020202020204" pitchFamily="34" charset="0"/>
                <a:cs typeface="Times New Roman" pitchFamily="18" charset="0"/>
              </a:rPr>
            </a:br>
            <a:r>
              <a:rPr lang="en-US" sz="1400" i="0" spc="0" dirty="0">
                <a:solidFill>
                  <a:srgbClr val="003363"/>
                </a:solidFill>
                <a:latin typeface="Trebuchet MS" panose="020B0603020202020204" pitchFamily="34" charset="0"/>
                <a:cs typeface="Times New Roman" pitchFamily="18" charset="0"/>
              </a:rPr>
              <a:t>ddawson@carolinaone.com</a:t>
            </a:r>
            <a:br>
              <a:rPr lang="en-US" sz="1400" i="0" spc="0" dirty="0">
                <a:solidFill>
                  <a:srgbClr val="003363"/>
                </a:solidFill>
                <a:latin typeface="Trebuchet MS" panose="020B0603020202020204" pitchFamily="34" charset="0"/>
                <a:cs typeface="Times New Roman" pitchFamily="18" charset="0"/>
              </a:rPr>
            </a:br>
            <a:br>
              <a:rPr lang="en-US" sz="1400" i="0" spc="0" dirty="0">
                <a:solidFill>
                  <a:srgbClr val="003363"/>
                </a:solidFill>
                <a:latin typeface="Trebuchet MS" panose="020B0603020202020204" pitchFamily="34" charset="0"/>
                <a:cs typeface="Times New Roman" pitchFamily="18" charset="0"/>
              </a:rPr>
            </a:br>
            <a:r>
              <a:rPr lang="en-US" sz="1200" i="0" spc="0" dirty="0">
                <a:solidFill>
                  <a:srgbClr val="003363"/>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rgbClr val="003363"/>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TotalTime>
  <Words>251</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1553 Lindsey Creek Drive Mount Pleasant, SC 29466 | MLS# 18029460 | $775,000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50</cp:revision>
  <dcterms:created xsi:type="dcterms:W3CDTF">2006-08-16T00:00:00Z</dcterms:created>
  <dcterms:modified xsi:type="dcterms:W3CDTF">2019-02-27T15:28:14Z</dcterms:modified>
</cp:coreProperties>
</file>