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511708" cy="2532196"/>
          </a:xfrm>
          <a:prstGeom prst="rect">
            <a:avLst/>
          </a:prstGeom>
          <a:ln>
            <a:noFill/>
          </a:ln>
          <a:effectLst>
            <a:softEdge rad="112500"/>
          </a:effectLst>
        </p:spPr>
      </p:pic>
      <p:sp>
        <p:nvSpPr>
          <p:cNvPr id="3" name="Subtitle 2"/>
          <p:cNvSpPr>
            <a:spLocks noGrp="1"/>
          </p:cNvSpPr>
          <p:nvPr>
            <p:ph type="subTitle" idx="1"/>
          </p:nvPr>
        </p:nvSpPr>
        <p:spPr>
          <a:xfrm>
            <a:off x="-9094" y="3855720"/>
            <a:ext cx="7781494" cy="3642360"/>
          </a:xfrm>
        </p:spPr>
        <p:txBody>
          <a:bodyPr anchor="ctr">
            <a:noAutofit/>
          </a:bodyPr>
          <a:lstStyle/>
          <a:p>
            <a:r>
              <a:rPr lang="en-US" sz="1300" dirty="0">
                <a:solidFill>
                  <a:schemeClr val="tx1"/>
                </a:solidFill>
                <a:latin typeface="Georgia" panose="02040502050405020303" pitchFamily="18" charset="0"/>
              </a:rPr>
              <a:t>Experience true Southern living &amp; </a:t>
            </a:r>
            <a:r>
              <a:rPr lang="en-US" sz="1300" dirty="0" err="1">
                <a:solidFill>
                  <a:schemeClr val="tx1"/>
                </a:solidFill>
                <a:latin typeface="Georgia" panose="02040502050405020303" pitchFamily="18" charset="0"/>
              </a:rPr>
              <a:t>lowcountry</a:t>
            </a:r>
            <a:r>
              <a:rPr lang="en-US" sz="1300" dirty="0">
                <a:solidFill>
                  <a:schemeClr val="tx1"/>
                </a:solidFill>
                <a:latin typeface="Georgia" panose="02040502050405020303" pitchFamily="18" charset="0"/>
              </a:rPr>
              <a:t> style as you take in the smell of salt air every day! This well maintained &amp; solid home, boasts tons of outdoor living space which includes a full covered front porch, large screened back porch &amp; deck overlooking lush landscaping, 2nd floor patio &amp; a lower level covered patio! Inside you'll find a great flow &amp; use of space with the master on the main level &amp; 2nd </a:t>
            </a:r>
            <a:r>
              <a:rPr lang="en-US" sz="1300" dirty="0" err="1">
                <a:solidFill>
                  <a:schemeClr val="tx1"/>
                </a:solidFill>
                <a:latin typeface="Georgia" panose="02040502050405020303" pitchFamily="18" charset="0"/>
              </a:rPr>
              <a:t>Mstr</a:t>
            </a:r>
            <a:r>
              <a:rPr lang="en-US" sz="1300" dirty="0">
                <a:solidFill>
                  <a:schemeClr val="tx1"/>
                </a:solidFill>
                <a:latin typeface="Georgia" panose="02040502050405020303" pitchFamily="18" charset="0"/>
              </a:rPr>
              <a:t> upstairs along with 3 additional bedrooms. 5th bedroom is currently used as a media room. The details in this home will WOW you &amp; include: entire back of main level is windows, hardwood flooring, curved archway in foyer, wainscoting &amp; extensive crown molding, plantation shutters, tray ceiling, recessed lighting, surround sound, updated light fixtures &amp; an updated master bath.</a:t>
            </a:r>
          </a:p>
          <a:p>
            <a:r>
              <a:rPr lang="en-US" sz="1300" dirty="0">
                <a:solidFill>
                  <a:schemeClr val="tx1"/>
                </a:solidFill>
                <a:latin typeface="Georgia" panose="02040502050405020303" pitchFamily="18" charset="0"/>
              </a:rPr>
              <a:t>A separate workshop is found in the 3 bay garage which can still hold up to 4 cars! Large laundry room off of kitchen with counter, sink microwave and FRIDGE! No going downstairs for your extra items while cooking! You'll find gorgeous views of the Hamlin Sound just at the end of the street &amp; the neighborhood is 4 miles till your feet are in the sand at IOP beach!</a:t>
            </a:r>
          </a:p>
          <a:p>
            <a:r>
              <a:rPr lang="en-US" sz="1300" dirty="0">
                <a:solidFill>
                  <a:schemeClr val="tx1"/>
                </a:solidFill>
                <a:latin typeface="Georgia" panose="02040502050405020303" pitchFamily="18" charset="0"/>
              </a:rPr>
              <a:t>Community amenities leave nothing to be desired: Jr. Olympic pool with water slide, full fitness center, walking/jogging path, nature trails, active tennis league &amp; courts, playground and a clubhouse that can be used for private functions. Many social events throughout the year for adults and kids - It's just an overall great neighborhood!!</a:t>
            </a:r>
          </a:p>
        </p:txBody>
      </p:sp>
      <p:sp>
        <p:nvSpPr>
          <p:cNvPr id="13" name="Rectangle 12"/>
          <p:cNvSpPr/>
          <p:nvPr/>
        </p:nvSpPr>
        <p:spPr>
          <a:xfrm>
            <a:off x="-9094" y="8888849"/>
            <a:ext cx="7772400" cy="954107"/>
          </a:xfrm>
          <a:prstGeom prst="rect">
            <a:avLst/>
          </a:prstGeom>
        </p:spPr>
        <p:txBody>
          <a:bodyPr wrap="square">
            <a:spAutoFit/>
          </a:bodyPr>
          <a:lstStyle/>
          <a:p>
            <a:pPr algn="ctr"/>
            <a:r>
              <a:rPr lang="en-US" sz="1400" b="1" dirty="0">
                <a:latin typeface="Georgia" panose="02040502050405020303" pitchFamily="18" charset="0"/>
              </a:rPr>
              <a:t>Lauren </a:t>
            </a:r>
            <a:r>
              <a:rPr lang="en-US" sz="1400" b="1" dirty="0" err="1">
                <a:latin typeface="Georgia" panose="02040502050405020303" pitchFamily="18" charset="0"/>
              </a:rPr>
              <a:t>Zurilla</a:t>
            </a:r>
            <a:br>
              <a:rPr lang="en-US" sz="1400" b="1" dirty="0">
                <a:latin typeface="Georgia" panose="02040502050405020303" pitchFamily="18" charset="0"/>
              </a:rPr>
            </a:br>
            <a:r>
              <a:rPr lang="en-US" sz="1400" dirty="0">
                <a:latin typeface="Georgia" panose="02040502050405020303" pitchFamily="18" charset="0"/>
              </a:rPr>
              <a:t>(843) 991-9149</a:t>
            </a:r>
          </a:p>
          <a:p>
            <a:pPr algn="ctr"/>
            <a:r>
              <a:rPr lang="en-US" sz="1400" dirty="0">
                <a:latin typeface="Georgia" panose="02040502050405020303" pitchFamily="18" charset="0"/>
              </a:rPr>
              <a:t>laurenismyrealtor@gmail.com</a:t>
            </a:r>
          </a:p>
          <a:p>
            <a:pPr algn="ctr"/>
            <a:r>
              <a:rPr lang="en-US" sz="1400" dirty="0">
                <a:latin typeface="Georgia" panose="02040502050405020303" pitchFamily="18" charset="0"/>
              </a:rPr>
              <a:t>LaurenZurilla.com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318504" y="9000508"/>
            <a:ext cx="1352870" cy="9016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4165" y="8973847"/>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525000"/>
            <a:ext cx="1828390" cy="507831"/>
          </a:xfrm>
          <a:prstGeom prst="rect">
            <a:avLst/>
          </a:prstGeom>
        </p:spPr>
        <p:txBody>
          <a:bodyPr wrap="square">
            <a:spAutoFit/>
          </a:bodyPr>
          <a:lstStyle/>
          <a:p>
            <a:pPr algn="ctr"/>
            <a:r>
              <a:rPr lang="en-US" sz="900" dirty="0">
                <a:latin typeface="Georgia" panose="02040502050405020303" pitchFamily="18" charset="0"/>
              </a:rPr>
              <a:t>AgentOwned Premiere Group</a:t>
            </a:r>
          </a:p>
          <a:p>
            <a:pPr algn="ctr"/>
            <a:r>
              <a:rPr lang="en-US" sz="900" dirty="0">
                <a:latin typeface="Georgia" panose="02040502050405020303" pitchFamily="18" charset="0"/>
              </a:rPr>
              <a:t>824 Johnnie </a:t>
            </a:r>
            <a:r>
              <a:rPr lang="en-US" sz="900" dirty="0" err="1">
                <a:latin typeface="Georgia" panose="02040502050405020303" pitchFamily="18" charset="0"/>
              </a:rPr>
              <a:t>Dodds</a:t>
            </a:r>
            <a:r>
              <a:rPr lang="en-US" sz="900" dirty="0">
                <a:latin typeface="Georgia" panose="02040502050405020303" pitchFamily="18" charset="0"/>
              </a:rPr>
              <a:t> Blvd</a:t>
            </a:r>
          </a:p>
          <a:p>
            <a:pPr algn="ctr"/>
            <a:r>
              <a:rPr lang="en-US" sz="900" dirty="0">
                <a:latin typeface="Georgia" panose="02040502050405020303" pitchFamily="18" charset="0"/>
              </a:rPr>
              <a:t>Mt Pleasant 29464</a:t>
            </a:r>
          </a:p>
        </p:txBody>
      </p:sp>
      <p:sp>
        <p:nvSpPr>
          <p:cNvPr id="5" name="Rectangle 4"/>
          <p:cNvSpPr/>
          <p:nvPr/>
        </p:nvSpPr>
        <p:spPr>
          <a:xfrm>
            <a:off x="-9094" y="0"/>
            <a:ext cx="7772400" cy="1677382"/>
          </a:xfrm>
          <a:prstGeom prst="rect">
            <a:avLst/>
          </a:prstGeom>
        </p:spPr>
        <p:txBody>
          <a:bodyPr wrap="square" anchor="ctr">
            <a:spAutoFit/>
          </a:bodyPr>
          <a:lstStyle/>
          <a:p>
            <a:pPr algn="r"/>
            <a:r>
              <a:rPr lang="en-US" sz="2700" dirty="0">
                <a:solidFill>
                  <a:schemeClr val="bg1"/>
                </a:solidFill>
                <a:effectLst>
                  <a:outerShdw blurRad="50800" dist="38100" dir="5400000" algn="t" rotWithShape="0">
                    <a:prstClr val="black">
                      <a:alpha val="40000"/>
                    </a:prstClr>
                  </a:outerShdw>
                </a:effectLst>
                <a:latin typeface="Georgia" panose="02040502050405020303" pitchFamily="18" charset="0"/>
              </a:rPr>
              <a:t>1554 Tidal Marsh Ln</a:t>
            </a:r>
          </a:p>
          <a:p>
            <a:pPr algn="r"/>
            <a:r>
              <a:rPr lang="en-US" sz="1800" dirty="0">
                <a:solidFill>
                  <a:schemeClr val="bg1"/>
                </a:solidFill>
                <a:effectLst>
                  <a:outerShdw blurRad="50800" dist="38100" dir="5400000" algn="t" rotWithShape="0">
                    <a:prstClr val="black">
                      <a:alpha val="40000"/>
                    </a:prstClr>
                  </a:outerShdw>
                </a:effectLst>
                <a:latin typeface="Georgia" panose="02040502050405020303" pitchFamily="18" charset="0"/>
              </a:rPr>
              <a:t>Hamlin Plantation</a:t>
            </a:r>
          </a:p>
          <a:p>
            <a:pPr algn="r"/>
            <a:r>
              <a:rPr lang="en-US" sz="1800" dirty="0">
                <a:solidFill>
                  <a:schemeClr val="bg1"/>
                </a:solidFill>
                <a:effectLst>
                  <a:outerShdw blurRad="50800" dist="38100" dir="5400000" algn="t" rotWithShape="0">
                    <a:prstClr val="black">
                      <a:alpha val="40000"/>
                    </a:prstClr>
                  </a:outerShdw>
                </a:effectLst>
                <a:latin typeface="Georgia" panose="02040502050405020303" pitchFamily="18" charset="0"/>
              </a:rPr>
              <a:t>Mt Pleasant, SC 29466</a:t>
            </a:r>
          </a:p>
          <a:p>
            <a:pPr algn="r"/>
            <a:r>
              <a:rPr lang="en-US" sz="1800" dirty="0">
                <a:solidFill>
                  <a:schemeClr val="bg1"/>
                </a:solidFill>
                <a:effectLst>
                  <a:outerShdw blurRad="50800" dist="38100" dir="5400000" algn="t" rotWithShape="0">
                    <a:prstClr val="black">
                      <a:alpha val="40000"/>
                    </a:prstClr>
                  </a:outerShdw>
                </a:effectLst>
                <a:latin typeface="Georgia" panose="02040502050405020303" pitchFamily="18" charset="0"/>
              </a:rPr>
              <a:t>MLS# 18012509</a:t>
            </a:r>
          </a:p>
          <a:p>
            <a:pPr algn="r"/>
            <a:r>
              <a:rPr lang="en-US" sz="1800" dirty="0">
                <a:solidFill>
                  <a:schemeClr val="bg1"/>
                </a:solidFill>
                <a:effectLst>
                  <a:outerShdw blurRad="50800" dist="38100" dir="5400000" algn="t" rotWithShape="0">
                    <a:prstClr val="black">
                      <a:alpha val="40000"/>
                    </a:prstClr>
                  </a:outerShdw>
                </a:effectLst>
                <a:latin typeface="Georgia" panose="02040502050405020303" pitchFamily="18" charset="0"/>
              </a:rPr>
              <a:t>$775,000</a:t>
            </a:r>
            <a:endParaRPr lang="en-US" sz="1800" dirty="0"/>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33289" y="2667000"/>
            <a:ext cx="1780603" cy="118872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4376" y="2667000"/>
            <a:ext cx="1783080" cy="118872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50964" y="2667000"/>
            <a:ext cx="1780603" cy="118872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68639" y="2667000"/>
            <a:ext cx="1780603" cy="1188720"/>
          </a:xfrm>
          <a:prstGeom prst="rect">
            <a:avLst/>
          </a:prstGeom>
          <a:ln>
            <a:noFill/>
          </a:ln>
          <a:effectLst>
            <a:outerShdw blurRad="190500" algn="tl" rotWithShape="0">
              <a:srgbClr val="000000">
                <a:alpha val="70000"/>
              </a:srgbClr>
            </a:outerShdw>
          </a:effectLst>
        </p:spPr>
      </p:pic>
      <p:sp>
        <p:nvSpPr>
          <p:cNvPr id="2" name="Rectangle 1">
            <a:extLst>
              <a:ext uri="{FF2B5EF4-FFF2-40B4-BE49-F238E27FC236}">
                <a16:creationId xmlns:a16="http://schemas.microsoft.com/office/drawing/2014/main" id="{F7263D39-BD4B-4019-8FE9-641EEA835D7A}"/>
              </a:ext>
            </a:extLst>
          </p:cNvPr>
          <p:cNvSpPr/>
          <p:nvPr/>
        </p:nvSpPr>
        <p:spPr>
          <a:xfrm>
            <a:off x="4511708" y="1655033"/>
            <a:ext cx="3260692" cy="877163"/>
          </a:xfrm>
          <a:prstGeom prst="rect">
            <a:avLst/>
          </a:prstGeom>
        </p:spPr>
        <p:txBody>
          <a:bodyPr wrap="square">
            <a:spAutoFit/>
          </a:bodyPr>
          <a:lstStyle/>
          <a:p>
            <a:pPr algn="ctr"/>
            <a:r>
              <a:rPr lang="en-US" sz="1700" b="1" i="1" dirty="0">
                <a:solidFill>
                  <a:srgbClr val="FFFF00"/>
                </a:solidFill>
                <a:effectLst>
                  <a:outerShdw blurRad="50800" dist="38100" dir="5400000" algn="t" rotWithShape="0">
                    <a:prstClr val="black">
                      <a:alpha val="40000"/>
                    </a:prstClr>
                  </a:outerShdw>
                </a:effectLst>
                <a:latin typeface="Georgia" panose="02040502050405020303" pitchFamily="18" charset="0"/>
              </a:rPr>
              <a:t>Open House Sunday 1-3</a:t>
            </a:r>
          </a:p>
          <a:p>
            <a:pPr algn="ctr"/>
            <a:r>
              <a:rPr lang="en-US" sz="1700" b="1" i="1" dirty="0">
                <a:solidFill>
                  <a:srgbClr val="FFFF00"/>
                </a:solidFill>
                <a:effectLst>
                  <a:outerShdw blurRad="50800" dist="38100" dir="5400000" algn="t" rotWithShape="0">
                    <a:prstClr val="black">
                      <a:alpha val="40000"/>
                    </a:prstClr>
                  </a:outerShdw>
                </a:effectLst>
                <a:latin typeface="Georgia" panose="02040502050405020303" pitchFamily="18" charset="0"/>
              </a:rPr>
              <a:t>Send your buyers!</a:t>
            </a:r>
            <a:br>
              <a:rPr lang="en-US" sz="1700" b="1" i="1" dirty="0">
                <a:solidFill>
                  <a:srgbClr val="FFFF00"/>
                </a:solidFill>
                <a:effectLst>
                  <a:outerShdw blurRad="50800" dist="38100" dir="5400000" algn="t" rotWithShape="0">
                    <a:prstClr val="black">
                      <a:alpha val="40000"/>
                    </a:prstClr>
                  </a:outerShdw>
                </a:effectLst>
                <a:latin typeface="Georgia" panose="02040502050405020303" pitchFamily="18" charset="0"/>
              </a:rPr>
            </a:br>
            <a:r>
              <a:rPr lang="en-US" sz="1700" b="1" i="1" dirty="0">
                <a:solidFill>
                  <a:srgbClr val="FFFF00"/>
                </a:solidFill>
                <a:effectLst>
                  <a:outerShdw blurRad="50800" dist="38100" dir="5400000" algn="t" rotWithShape="0">
                    <a:prstClr val="black">
                      <a:alpha val="40000"/>
                    </a:prstClr>
                  </a:outerShdw>
                </a:effectLst>
                <a:latin typeface="Georgia" panose="02040502050405020303" pitchFamily="18" charset="0"/>
              </a:rPr>
              <a:t>Price reduced!</a:t>
            </a:r>
          </a:p>
        </p:txBody>
      </p:sp>
      <p:pic>
        <p:nvPicPr>
          <p:cNvPr id="18" name="Picture 17">
            <a:extLst>
              <a:ext uri="{FF2B5EF4-FFF2-40B4-BE49-F238E27FC236}">
                <a16:creationId xmlns:a16="http://schemas.microsoft.com/office/drawing/2014/main" id="{A11CA703-FC7E-45A8-9714-39DDC3019F1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32051" y="7498080"/>
            <a:ext cx="1783080" cy="1188720"/>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93175760-BBBA-42C9-B195-0D14FBF1187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614" y="7498080"/>
            <a:ext cx="1780603" cy="1188720"/>
          </a:xfrm>
          <a:prstGeom prst="rect">
            <a:avLst/>
          </a:prstGeom>
          <a:ln>
            <a:noFill/>
          </a:ln>
          <a:effectLst>
            <a:outerShdw blurRad="190500" algn="tl" rotWithShape="0">
              <a:srgbClr val="000000">
                <a:alpha val="70000"/>
              </a:srgbClr>
            </a:outerShdw>
          </a:effectLst>
        </p:spPr>
      </p:pic>
      <p:pic>
        <p:nvPicPr>
          <p:cNvPr id="24" name="Picture 23">
            <a:extLst>
              <a:ext uri="{FF2B5EF4-FFF2-40B4-BE49-F238E27FC236}">
                <a16:creationId xmlns:a16="http://schemas.microsoft.com/office/drawing/2014/main" id="{91F61081-0A50-4E3A-9B31-F5045BCFC3C0}"/>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50964" y="7498080"/>
            <a:ext cx="1780603" cy="1188720"/>
          </a:xfrm>
          <a:prstGeom prst="rect">
            <a:avLst/>
          </a:prstGeom>
          <a:ln>
            <a:noFill/>
          </a:ln>
          <a:effectLst>
            <a:outerShdw blurRad="190500" algn="tl" rotWithShape="0">
              <a:srgbClr val="000000">
                <a:alpha val="70000"/>
              </a:srgbClr>
            </a:outerShdw>
          </a:effectLst>
        </p:spPr>
      </p:pic>
      <p:pic>
        <p:nvPicPr>
          <p:cNvPr id="25" name="Picture 24">
            <a:extLst>
              <a:ext uri="{FF2B5EF4-FFF2-40B4-BE49-F238E27FC236}">
                <a16:creationId xmlns:a16="http://schemas.microsoft.com/office/drawing/2014/main" id="{CB5CF93E-D79D-47DA-9EA3-98B07592D7EA}"/>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l="10056" r="5815"/>
          <a:stretch/>
        </p:blipFill>
        <p:spPr>
          <a:xfrm>
            <a:off x="5867400" y="7498080"/>
            <a:ext cx="1781842" cy="118872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326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37</cp:revision>
  <dcterms:created xsi:type="dcterms:W3CDTF">2006-08-16T00:00:00Z</dcterms:created>
  <dcterms:modified xsi:type="dcterms:W3CDTF">2018-06-01T12:16:48Z</dcterms:modified>
</cp:coreProperties>
</file>