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160" y="-10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7/29/2014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0" r="7519"/>
          <a:stretch/>
        </p:blipFill>
        <p:spPr>
          <a:xfrm>
            <a:off x="-114300" y="2"/>
            <a:ext cx="7886699" cy="5829300"/>
          </a:xfrm>
          <a:prstGeom prst="rect">
            <a:avLst/>
          </a:prstGeom>
        </p:spPr>
      </p:pic>
      <p:sp>
        <p:nvSpPr>
          <p:cNvPr id="2" name="Title 1"/>
          <p:cNvSpPr>
            <a:spLocks noGrp="1"/>
          </p:cNvSpPr>
          <p:nvPr>
            <p:ph type="ctrTitle"/>
          </p:nvPr>
        </p:nvSpPr>
        <p:spPr>
          <a:xfrm>
            <a:off x="0" y="2"/>
            <a:ext cx="7772400" cy="1089659"/>
          </a:xfrm>
        </p:spPr>
        <p:txBody>
          <a:bodyPr anchor="t">
            <a:normAutofit/>
          </a:bodyPr>
          <a:lstStyle/>
          <a:p>
            <a:r>
              <a:rPr lang="en-US" sz="3200" b="1" dirty="0">
                <a:solidFill>
                  <a:schemeClr val="bg1"/>
                </a:solidFill>
                <a:effectLst>
                  <a:outerShdw blurRad="38100" dist="38100" dir="2700000" algn="tl">
                    <a:srgbClr val="000000">
                      <a:alpha val="43137"/>
                    </a:srgbClr>
                  </a:outerShdw>
                </a:effectLst>
                <a:latin typeface="Edwardian Script ITC" panose="030303020407070D0804" pitchFamily="66" charset="0"/>
              </a:rPr>
              <a:t>Historic Grand Mansion </a:t>
            </a:r>
            <a:r>
              <a:rPr lang="en-US" sz="3200" b="1" smtClean="0">
                <a:solidFill>
                  <a:schemeClr val="bg1"/>
                </a:solidFill>
                <a:effectLst>
                  <a:outerShdw blurRad="38100" dist="38100" dir="2700000" algn="tl">
                    <a:srgbClr val="000000">
                      <a:alpha val="43137"/>
                    </a:srgbClr>
                  </a:outerShdw>
                </a:effectLst>
                <a:latin typeface="Edwardian Script ITC" panose="030303020407070D0804" pitchFamily="66" charset="0"/>
              </a:rPr>
              <a:t>nearColonial</a:t>
            </a:r>
            <a:r>
              <a:rPr lang="en-US" sz="3200" b="1" dirty="0" smtClean="0">
                <a:solidFill>
                  <a:schemeClr val="bg1"/>
                </a:solidFill>
                <a:effectLst>
                  <a:outerShdw blurRad="38100" dist="38100" dir="2700000" algn="tl">
                    <a:srgbClr val="000000">
                      <a:alpha val="43137"/>
                    </a:srgbClr>
                  </a:outerShdw>
                </a:effectLst>
                <a:latin typeface="Edwardian Script ITC" panose="030303020407070D0804" pitchFamily="66" charset="0"/>
              </a:rPr>
              <a:t> </a:t>
            </a:r>
            <a:r>
              <a:rPr lang="en-US" sz="3200" b="1" dirty="0">
                <a:solidFill>
                  <a:schemeClr val="bg1"/>
                </a:solidFill>
                <a:effectLst>
                  <a:outerShdw blurRad="38100" dist="38100" dir="2700000" algn="tl">
                    <a:srgbClr val="000000">
                      <a:alpha val="43137"/>
                    </a:srgbClr>
                  </a:outerShdw>
                </a:effectLst>
                <a:latin typeface="Edwardian Script ITC" panose="030303020407070D0804" pitchFamily="66" charset="0"/>
              </a:rPr>
              <a:t>Lake</a:t>
            </a:r>
          </a:p>
        </p:txBody>
      </p:sp>
      <p:sp>
        <p:nvSpPr>
          <p:cNvPr id="3" name="Subtitle 2"/>
          <p:cNvSpPr>
            <a:spLocks noGrp="1"/>
          </p:cNvSpPr>
          <p:nvPr>
            <p:ph type="subTitle" idx="1"/>
          </p:nvPr>
        </p:nvSpPr>
        <p:spPr>
          <a:xfrm>
            <a:off x="0" y="5829303"/>
            <a:ext cx="7772400" cy="3238498"/>
          </a:xfrm>
        </p:spPr>
        <p:txBody>
          <a:bodyPr>
            <a:noAutofit/>
          </a:bodyPr>
          <a:lstStyle/>
          <a:p>
            <a:r>
              <a:rPr lang="en-US" sz="1800" b="1" i="1" dirty="0" smtClean="0">
                <a:latin typeface="Adobe Caslon Pro" pitchFamily="18" charset="0"/>
              </a:rPr>
              <a:t>Welcome to the </a:t>
            </a:r>
            <a:r>
              <a:rPr lang="en-US" sz="1800" b="1" i="1" dirty="0">
                <a:latin typeface="Adobe Caslon Pro" pitchFamily="18" charset="0"/>
              </a:rPr>
              <a:t>J</a:t>
            </a:r>
            <a:r>
              <a:rPr lang="en-US" sz="1800" b="1" i="1" dirty="0" smtClean="0">
                <a:latin typeface="Adobe Caslon Pro" pitchFamily="18" charset="0"/>
              </a:rPr>
              <a:t>ames Sanders House, built in 1845. </a:t>
            </a:r>
          </a:p>
          <a:p>
            <a:r>
              <a:rPr lang="en-US" sz="1800" dirty="0" smtClean="0">
                <a:latin typeface="Adobe Caslon Pro" pitchFamily="18" charset="0"/>
              </a:rPr>
              <a:t>This elegant home has been restored with all the modern day conveniences and is situated on a deep wide lot containing a rose-covered pergola with slate flooring around a new saltwater endless swimming pool. In grand Charleston style, the masonry house retains many original features such as plaster moldings, </a:t>
            </a:r>
            <a:r>
              <a:rPr lang="en-US" sz="1800" dirty="0" err="1" smtClean="0">
                <a:latin typeface="Adobe Caslon Pro" pitchFamily="18" charset="0"/>
              </a:rPr>
              <a:t>heartpine</a:t>
            </a:r>
            <a:r>
              <a:rPr lang="en-US" sz="1800" dirty="0" smtClean="0">
                <a:latin typeface="Adobe Caslon Pro" pitchFamily="18" charset="0"/>
              </a:rPr>
              <a:t> floors, lead glass windows and marble fireplaces and is a great family home with 4 ample bedrooms or a palace for a collector of art and antiquities. The original carriage house has been updated and serves as a poolside dining room. This home is pure joy with light filled rooms. Work at home in the spacious 2nd floor office and sitting room with its own outside entrance! The James Sanders Home has hosted several grand parties for Spoleto USA and chamber music events.</a:t>
            </a:r>
            <a:endParaRPr lang="en-US" sz="1800" dirty="0">
              <a:latin typeface="Adobe Caslon Pro"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440" y="764548"/>
            <a:ext cx="1183748" cy="887811"/>
          </a:xfrm>
          <a:prstGeom prst="rect">
            <a:avLst/>
          </a:prstGeom>
          <a:ln>
            <a:solidFill>
              <a:schemeClr val="bg1"/>
            </a:solid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52" y="1773561"/>
            <a:ext cx="1183748" cy="887811"/>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5440" y="1773562"/>
            <a:ext cx="1183748" cy="887811"/>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652" y="764548"/>
            <a:ext cx="1183748" cy="887811"/>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652" y="2782574"/>
            <a:ext cx="1183748" cy="887811"/>
          </a:xfrm>
          <a:prstGeom prst="rect">
            <a:avLst/>
          </a:prstGeom>
          <a:ln>
            <a:solidFill>
              <a:schemeClr val="bg1"/>
            </a:solidFill>
          </a:ln>
          <a:effectLst>
            <a:outerShdw blurRad="190500" algn="tl" rotWithShape="0">
              <a:srgbClr val="000000">
                <a:alpha val="70000"/>
              </a:srgb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5440" y="2782575"/>
            <a:ext cx="1183748" cy="887811"/>
          </a:xfrm>
          <a:prstGeom prst="rect">
            <a:avLst/>
          </a:prstGeom>
          <a:ln>
            <a:solidFill>
              <a:schemeClr val="bg1"/>
            </a:solidFill>
          </a:ln>
          <a:effectLst>
            <a:outerShdw blurRad="190500" algn="tl" rotWithShape="0">
              <a:srgbClr val="000000">
                <a:alpha val="70000"/>
              </a:srgbClr>
            </a:outerShdw>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5440" y="3791588"/>
            <a:ext cx="1183748" cy="887811"/>
          </a:xfrm>
          <a:prstGeom prst="rect">
            <a:avLst/>
          </a:prstGeom>
          <a:ln>
            <a:solidFill>
              <a:schemeClr val="bg1"/>
            </a:solidFill>
          </a:ln>
          <a:effectLst>
            <a:outerShdw blurRad="190500" algn="tl" rotWithShape="0">
              <a:srgbClr val="000000">
                <a:alpha val="70000"/>
              </a:srgbClr>
            </a:outerShdw>
          </a:effec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8800" y="1952595"/>
            <a:ext cx="1183748" cy="887811"/>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652" y="3791587"/>
            <a:ext cx="1183748" cy="887811"/>
          </a:xfrm>
          <a:prstGeom prst="rect">
            <a:avLst/>
          </a:prstGeom>
          <a:ln>
            <a:solidFill>
              <a:schemeClr val="bg1"/>
            </a:solidFill>
          </a:ln>
          <a:effectLst>
            <a:outerShdw blurRad="190500" algn="tl" rotWithShape="0">
              <a:srgbClr val="000000">
                <a:alpha val="70000"/>
              </a:srgbClr>
            </a:outerShdw>
          </a:effec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652" y="4800600"/>
            <a:ext cx="1183748" cy="887811"/>
          </a:xfrm>
          <a:prstGeom prst="rect">
            <a:avLst/>
          </a:prstGeom>
          <a:ln>
            <a:solidFill>
              <a:schemeClr val="bg1"/>
            </a:solidFill>
          </a:ln>
          <a:effectLst>
            <a:outerShdw blurRad="190500" algn="tl" rotWithShape="0">
              <a:srgbClr val="000000">
                <a:alpha val="70000"/>
              </a:srgbClr>
            </a:outerShdw>
          </a:effectLst>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85440" y="4800600"/>
            <a:ext cx="1183748" cy="887811"/>
          </a:xfrm>
          <a:prstGeom prst="rect">
            <a:avLst/>
          </a:prstGeom>
          <a:ln>
            <a:solidFill>
              <a:schemeClr val="bg1"/>
            </a:solidFill>
          </a:ln>
          <a:effectLst>
            <a:outerShdw blurRad="190500" algn="tl" rotWithShape="0">
              <a:srgbClr val="000000">
                <a:alpha val="70000"/>
              </a:srgbClr>
            </a:outerShdw>
          </a:effectLst>
        </p:spPr>
      </p:pic>
      <p:grpSp>
        <p:nvGrpSpPr>
          <p:cNvPr id="18" name="Group 17"/>
          <p:cNvGrpSpPr/>
          <p:nvPr/>
        </p:nvGrpSpPr>
        <p:grpSpPr>
          <a:xfrm>
            <a:off x="89608" y="9228910"/>
            <a:ext cx="7593185" cy="804672"/>
            <a:chOff x="110329" y="9228910"/>
            <a:chExt cx="7593185" cy="804672"/>
          </a:xfrm>
        </p:grpSpPr>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7086600" y="9228910"/>
              <a:ext cx="616914" cy="804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110329" y="9231869"/>
              <a:ext cx="534352" cy="801713"/>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5"/>
          <p:cNvSpPr/>
          <p:nvPr/>
        </p:nvSpPr>
        <p:spPr>
          <a:xfrm>
            <a:off x="1" y="9264141"/>
            <a:ext cx="7772399" cy="769441"/>
          </a:xfrm>
          <a:prstGeom prst="rect">
            <a:avLst/>
          </a:prstGeom>
        </p:spPr>
        <p:txBody>
          <a:bodyPr wrap="square">
            <a:spAutoFit/>
          </a:bodyPr>
          <a:lstStyle/>
          <a:p>
            <a:pPr algn="ctr"/>
            <a:r>
              <a:rPr lang="en-US" dirty="0">
                <a:latin typeface="Adobe Caslon Pro" pitchFamily="18" charset="0"/>
              </a:rPr>
              <a:t>Ellen </a:t>
            </a:r>
            <a:r>
              <a:rPr lang="en-US" dirty="0" smtClean="0">
                <a:latin typeface="Adobe Caslon Pro" pitchFamily="18" charset="0"/>
              </a:rPr>
              <a:t>Murray</a:t>
            </a:r>
            <a:endParaRPr lang="en-US" dirty="0">
              <a:latin typeface="Adobe Caslon Pro" pitchFamily="18" charset="0"/>
            </a:endParaRPr>
          </a:p>
          <a:p>
            <a:pPr algn="ctr"/>
            <a:r>
              <a:rPr lang="en-US" sz="1200" dirty="0" smtClean="0">
                <a:latin typeface="Adobe Caslon Pro" pitchFamily="18" charset="0"/>
              </a:rPr>
              <a:t>843 </a:t>
            </a:r>
            <a:r>
              <a:rPr lang="en-US" sz="1200" dirty="0" smtClean="0">
                <a:latin typeface="Adobe Caslon Pro" pitchFamily="18" charset="0"/>
              </a:rPr>
              <a:t>813-2006</a:t>
            </a:r>
          </a:p>
          <a:p>
            <a:pPr algn="ctr"/>
            <a:r>
              <a:rPr lang="en-US" sz="1200" dirty="0">
                <a:latin typeface="Adobe Caslon Pro" pitchFamily="18" charset="0"/>
              </a:rPr>
              <a:t>chaspremierprop@bellsouth.net</a:t>
            </a:r>
          </a:p>
        </p:txBody>
      </p:sp>
      <p:sp>
        <p:nvSpPr>
          <p:cNvPr id="17" name="Rectangle 16"/>
          <p:cNvSpPr/>
          <p:nvPr/>
        </p:nvSpPr>
        <p:spPr>
          <a:xfrm>
            <a:off x="8382000" y="8458200"/>
            <a:ext cx="2543175" cy="415498"/>
          </a:xfrm>
          <a:prstGeom prst="rect">
            <a:avLst/>
          </a:prstGeom>
        </p:spPr>
        <p:txBody>
          <a:bodyPr wrap="square">
            <a:spAutoFit/>
          </a:bodyPr>
          <a:lstStyle/>
          <a:p>
            <a:pPr algn="ctr"/>
            <a:r>
              <a:rPr lang="en-US" sz="700" dirty="0">
                <a:latin typeface="Adobe Caslon Pro" pitchFamily="18" charset="0"/>
              </a:rPr>
              <a:t>Handsome Properties, </a:t>
            </a:r>
            <a:r>
              <a:rPr lang="en-US" sz="700" dirty="0" smtClean="0">
                <a:latin typeface="Adobe Caslon Pro" pitchFamily="18" charset="0"/>
              </a:rPr>
              <a:t>Inc</a:t>
            </a:r>
            <a:br>
              <a:rPr lang="en-US" sz="700" dirty="0" smtClean="0">
                <a:latin typeface="Adobe Caslon Pro" pitchFamily="18" charset="0"/>
              </a:rPr>
            </a:br>
            <a:r>
              <a:rPr lang="en-US" sz="700" dirty="0" smtClean="0">
                <a:latin typeface="Adobe Caslon Pro" pitchFamily="18" charset="0"/>
              </a:rPr>
              <a:t>53 </a:t>
            </a:r>
            <a:r>
              <a:rPr lang="en-US" sz="700" dirty="0">
                <a:latin typeface="Adobe Caslon Pro" pitchFamily="18" charset="0"/>
              </a:rPr>
              <a:t>Broad </a:t>
            </a:r>
            <a:r>
              <a:rPr lang="en-US" sz="700" dirty="0" smtClean="0">
                <a:latin typeface="Adobe Caslon Pro" pitchFamily="18" charset="0"/>
              </a:rPr>
              <a:t>St </a:t>
            </a:r>
            <a:r>
              <a:rPr lang="en-US" sz="700" dirty="0">
                <a:latin typeface="Adobe Caslon Pro" pitchFamily="18" charset="0"/>
              </a:rPr>
              <a:t/>
            </a:r>
            <a:br>
              <a:rPr lang="en-US" sz="700" dirty="0">
                <a:latin typeface="Adobe Caslon Pro" pitchFamily="18" charset="0"/>
              </a:rPr>
            </a:br>
            <a:r>
              <a:rPr lang="en-US" sz="700" dirty="0" smtClean="0">
                <a:latin typeface="Adobe Caslon Pro" pitchFamily="18" charset="0"/>
              </a:rPr>
              <a:t>Charleston</a:t>
            </a:r>
            <a:r>
              <a:rPr lang="en-US" sz="700" dirty="0">
                <a:latin typeface="Adobe Caslon Pro" pitchFamily="18" charset="0"/>
              </a:rPr>
              <a:t>, SC 29401</a:t>
            </a:r>
          </a:p>
        </p:txBody>
      </p:sp>
      <p:sp>
        <p:nvSpPr>
          <p:cNvPr id="19" name="Rectangle 18"/>
          <p:cNvSpPr/>
          <p:nvPr/>
        </p:nvSpPr>
        <p:spPr>
          <a:xfrm>
            <a:off x="2669188" y="5486400"/>
            <a:ext cx="5103211" cy="400110"/>
          </a:xfrm>
          <a:prstGeom prst="rect">
            <a:avLst/>
          </a:prstGeom>
        </p:spPr>
        <p:txBody>
          <a:bodyPr wrap="square">
            <a:spAutoFit/>
          </a:bodyPr>
          <a:lstStyle/>
          <a:p>
            <a:pPr algn="ctr"/>
            <a:r>
              <a:rPr lang="en-US" dirty="0" smtClean="0">
                <a:latin typeface="Adobe Caslon Pro" pitchFamily="18" charset="0"/>
              </a:rPr>
              <a:t>156 Wentworth St ~ MLS# 1419789</a:t>
            </a:r>
          </a:p>
        </p:txBody>
      </p:sp>
    </p:spTree>
    <p:extLst>
      <p:ext uri="{BB962C8B-B14F-4D97-AF65-F5344CB8AC3E}">
        <p14:creationId xmlns:p14="http://schemas.microsoft.com/office/powerpoint/2010/main" val="1205109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174</Words>
  <Application>Microsoft Office PowerPoint</Application>
  <PresentationFormat>Custom</PresentationFormat>
  <Paragraphs>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Historic Grand Mansion nearColonial Lake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 Grand Mansion on Colonial Lake</dc:title>
  <dc:creator>CVH360</dc:creator>
  <cp:lastModifiedBy>atp1313@gmail.com</cp:lastModifiedBy>
  <cp:revision>9</cp:revision>
  <dcterms:created xsi:type="dcterms:W3CDTF">2006-08-16T00:00:00Z</dcterms:created>
  <dcterms:modified xsi:type="dcterms:W3CDTF">2014-07-29T14:23:18Z</dcterms:modified>
</cp:coreProperties>
</file>