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54" y="-268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my.matterport.com/show/?m=iBdMW1M2t4v"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561" y="6126480"/>
            <a:ext cx="7468479" cy="2734568"/>
          </a:xfrm>
        </p:spPr>
        <p:txBody>
          <a:bodyPr anchor="ctr">
            <a:noAutofit/>
          </a:bodyPr>
          <a:lstStyle/>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Fall in love with this move-in ready one-story beauty, in the highly desirable </a:t>
            </a:r>
            <a:r>
              <a:rPr lang="en-US" sz="1100" dirty="0" err="1">
                <a:solidFill>
                  <a:schemeClr val="tx1">
                    <a:lumMod val="65000"/>
                    <a:lumOff val="35000"/>
                  </a:schemeClr>
                </a:solidFill>
                <a:latin typeface="Century Gothic" panose="020B0502020202020204" pitchFamily="34" charset="0"/>
                <a:cs typeface="Microsoft Sans Serif" panose="020B0604020202020204" pitchFamily="34" charset="0"/>
              </a:rPr>
              <a:t>Nexton</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 Bradford Pointe neighborhood. Relax on the spacious covered front porch and say hi to your neighbors. Step inside to a light-filled space with soothing colors. The flex-room with French Doors is off of the foyer and is a perfect room for an office, playroom, den or library. Laundry room and garage access is conveniently located on the left side. Step into the main hub of the home where the beautifully appointed kitchen, with a spacious island overlooks the dining/living space. The Owner's Suite is situated at the rear of the home and offers a large walk-in closet, great wall space for furniture placement, dual vanities, and a large shower with a bench seat in the bathroom. Two additional bedrooms and a full bathroom with a tub/shower combination, complete the floor plan. Step outside to the backyard to a large covered back porch and extra patio space, perfect for grilling and outdoor dining. Lots of room to play in the spacious, fully fenced backyard. In the warmer months enjoy the wonderful neighborhood pool, just a quick walk or golf cart ride away. Enjoy all that </a:t>
            </a:r>
            <a:r>
              <a:rPr lang="en-US" sz="1100" dirty="0" err="1">
                <a:solidFill>
                  <a:schemeClr val="tx1">
                    <a:lumMod val="65000"/>
                    <a:lumOff val="35000"/>
                  </a:schemeClr>
                </a:solidFill>
                <a:latin typeface="Century Gothic" panose="020B0502020202020204" pitchFamily="34" charset="0"/>
                <a:cs typeface="Microsoft Sans Serif" panose="020B0604020202020204" pitchFamily="34" charset="0"/>
              </a:rPr>
              <a:t>Nexton</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 and Summerville have to offer from award winning restaurants to concerts, movie nights, festivals plus so much more! Close to the interstate, shopping, schools, hospitals, downtown Charleston and local beaches.</a:t>
            </a:r>
          </a:p>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 </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https://my.matterport.com/show/?m</a:t>
            </a:r>
            <a:r>
              <a:rPr lang="en-US" sz="1100">
                <a:solidFill>
                  <a:schemeClr val="tx1">
                    <a:lumMod val="65000"/>
                    <a:lumOff val="35000"/>
                  </a:schemeClr>
                </a:solidFill>
                <a:latin typeface="Century Gothic" panose="020B0502020202020204" pitchFamily="34" charset="0"/>
                <a:cs typeface="Microsoft Sans Serif" panose="020B0604020202020204" pitchFamily="34" charset="0"/>
                <a:hlinkClick r:id="rId2"/>
              </a:rPr>
              <a:t>=iBdMW1M2t4v</a:t>
            </a:r>
            <a:r>
              <a:rPr lang="en-US" sz="1100">
                <a:solidFill>
                  <a:schemeClr val="tx1">
                    <a:lumMod val="65000"/>
                    <a:lumOff val="35000"/>
                  </a:schemeClr>
                </a:solidFill>
                <a:latin typeface="Century Gothic" panose="020B0502020202020204" pitchFamily="34" charset="0"/>
                <a:cs typeface="Microsoft Sans Serif" panose="020B0604020202020204" pitchFamily="34" charset="0"/>
              </a:rPr>
              <a:t> </a:t>
            </a:r>
            <a:endParaRPr lang="en-US" sz="1100"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chemeClr val="accent3">
              <a:lumMod val="75000"/>
            </a:schemeClr>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solidFill>
                    <a:schemeClr val="bg1"/>
                  </a:solidFill>
                  <a:latin typeface="Century Gothic" panose="020B0502020202020204" pitchFamily="34" charset="0"/>
                </a:rPr>
                <a:t>157 Hayworth Road</a:t>
              </a:r>
            </a:p>
            <a:p>
              <a:pPr algn="ctr"/>
              <a:r>
                <a:rPr lang="en-US" sz="1700" b="1" dirty="0" err="1">
                  <a:solidFill>
                    <a:schemeClr val="bg1"/>
                  </a:solidFill>
                  <a:latin typeface="Century Gothic" panose="020B0502020202020204" pitchFamily="34" charset="0"/>
                </a:rPr>
                <a:t>Nexton</a:t>
              </a:r>
              <a:r>
                <a:rPr lang="en-US" sz="1700" b="1" dirty="0">
                  <a:solidFill>
                    <a:schemeClr val="bg1"/>
                  </a:solidFill>
                  <a:latin typeface="Century Gothic" panose="020B0502020202020204" pitchFamily="34" charset="0"/>
                </a:rPr>
                <a:t> | Summerville, SC 29486 | MLS# 22024209 | $389,900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6098166" y="2196626"/>
            <a:ext cx="1719072" cy="1140317"/>
          </a:xfrm>
          <a:prstGeom prst="rect">
            <a:avLst/>
          </a:prstGeom>
          <a:ln>
            <a:solidFill>
              <a:schemeClr val="accent3">
                <a:lumMod val="75000"/>
              </a:schemeClr>
            </a:solidFill>
          </a:ln>
        </p:spPr>
      </p:pic>
      <p:pic>
        <p:nvPicPr>
          <p:cNvPr id="11" name="Picture 10"/>
          <p:cNvPicPr preferRelativeResize="0">
            <a:picLocks/>
          </p:cNvPicPr>
          <p:nvPr/>
        </p:nvPicPr>
        <p:blipFill>
          <a:blip r:embed="rId6">
            <a:extLst>
              <a:ext uri="{28A0092B-C50C-407E-A947-70E740481C1C}">
                <a14:useLocalDpi xmlns:a14="http://schemas.microsoft.com/office/drawing/2010/main" val="0"/>
              </a:ext>
            </a:extLst>
          </a:blip>
          <a:srcRect/>
          <a:stretch/>
        </p:blipFill>
        <p:spPr>
          <a:xfrm>
            <a:off x="6098166" y="4914937"/>
            <a:ext cx="1719072" cy="1140317"/>
          </a:xfrm>
          <a:prstGeom prst="rect">
            <a:avLst/>
          </a:prstGeom>
          <a:ln>
            <a:solidFill>
              <a:schemeClr val="accent3">
                <a:lumMod val="75000"/>
              </a:schemeClr>
            </a:solidFill>
          </a:ln>
        </p:spPr>
      </p:pic>
      <p:pic>
        <p:nvPicPr>
          <p:cNvPr id="12" name="Picture 11"/>
          <p:cNvPicPr preferRelativeResize="0">
            <a:picLocks/>
          </p:cNvPicPr>
          <p:nvPr/>
        </p:nvPicPr>
        <p:blipFill>
          <a:blip r:embed="rId7">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a:solidFill>
              <a:schemeClr val="accent3">
                <a:lumMod val="75000"/>
              </a:schemeClr>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a:solidFill>
              <a:schemeClr val="accent3">
                <a:lumMod val="75000"/>
              </a:schemeClr>
            </a:solidFill>
          </a:ln>
        </p:spPr>
      </p:pic>
      <p:pic>
        <p:nvPicPr>
          <p:cNvPr id="16" name="Picture 15"/>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6098166" y="837470"/>
            <a:ext cx="1719072" cy="1140317"/>
          </a:xfrm>
          <a:prstGeom prst="rect">
            <a:avLst/>
          </a:prstGeom>
          <a:ln>
            <a:solidFill>
              <a:schemeClr val="accent3">
                <a:lumMod val="75000"/>
              </a:schemeClr>
            </a:solidFill>
          </a:ln>
        </p:spPr>
      </p:pic>
      <p:pic>
        <p:nvPicPr>
          <p:cNvPr id="17" name="Picture 16"/>
          <p:cNvPicPr preferRelativeResize="0">
            <a:picLocks/>
          </p:cNvPicPr>
          <p:nvPr/>
        </p:nvPicPr>
        <p:blipFill>
          <a:blip r:embed="rId10">
            <a:extLst>
              <a:ext uri="{28A0092B-C50C-407E-A947-70E740481C1C}">
                <a14:useLocalDpi xmlns:a14="http://schemas.microsoft.com/office/drawing/2010/main" val="0"/>
              </a:ext>
            </a:extLst>
          </a:blip>
          <a:srcRect/>
          <a:stretch/>
        </p:blipFill>
        <p:spPr>
          <a:xfrm>
            <a:off x="4206493" y="4914937"/>
            <a:ext cx="1719072" cy="1140317"/>
          </a:xfrm>
          <a:prstGeom prst="rect">
            <a:avLst/>
          </a:prstGeom>
          <a:ln>
            <a:solidFill>
              <a:schemeClr val="accent3">
                <a:lumMod val="75000"/>
              </a:schemeClr>
            </a:solidFill>
          </a:ln>
        </p:spPr>
      </p:pic>
      <p:pic>
        <p:nvPicPr>
          <p:cNvPr id="18" name="Picture 17"/>
          <p:cNvPicPr preferRelativeResize="0">
            <a:picLocks/>
          </p:cNvPicPr>
          <p:nvPr/>
        </p:nvPicPr>
        <p:blipFill>
          <a:blip r:embed="rId11">
            <a:extLst>
              <a:ext uri="{28A0092B-C50C-407E-A947-70E740481C1C}">
                <a14:useLocalDpi xmlns:a14="http://schemas.microsoft.com/office/drawing/2010/main" val="0"/>
              </a:ext>
            </a:extLst>
          </a:blip>
          <a:srcRect l="117" r="117"/>
          <a:stretch/>
        </p:blipFill>
        <p:spPr>
          <a:xfrm>
            <a:off x="6098166" y="3554441"/>
            <a:ext cx="1719072" cy="1143000"/>
          </a:xfrm>
          <a:prstGeom prst="rect">
            <a:avLst/>
          </a:prstGeom>
          <a:ln>
            <a:solidFill>
              <a:schemeClr val="accent3">
                <a:lumMod val="75000"/>
              </a:schemeClr>
            </a:solidFill>
          </a:ln>
        </p:spPr>
      </p:pic>
      <p:pic>
        <p:nvPicPr>
          <p:cNvPr id="19" name="Picture 18"/>
          <p:cNvPicPr preferRelativeResize="0">
            <a:picLocks/>
          </p:cNvPicPr>
          <p:nvPr/>
        </p:nvPicPr>
        <p:blipFill>
          <a:blip r:embed="rId12">
            <a:extLst>
              <a:ext uri="{28A0092B-C50C-407E-A947-70E740481C1C}">
                <a14:useLocalDpi xmlns:a14="http://schemas.microsoft.com/office/drawing/2010/main" val="0"/>
              </a:ext>
            </a:extLst>
          </a:blip>
          <a:srcRect/>
          <a:stretch/>
        </p:blipFill>
        <p:spPr>
          <a:xfrm>
            <a:off x="2314822" y="4914937"/>
            <a:ext cx="1719072" cy="1140317"/>
          </a:xfrm>
          <a:prstGeom prst="rect">
            <a:avLst/>
          </a:prstGeom>
          <a:ln>
            <a:solidFill>
              <a:schemeClr val="accent3">
                <a:lumMod val="75000"/>
              </a:schemeClr>
            </a:solidFill>
          </a:ln>
        </p:spPr>
      </p:pic>
      <p:sp>
        <p:nvSpPr>
          <p:cNvPr id="14" name="Rectangle 13"/>
          <p:cNvSpPr/>
          <p:nvPr/>
        </p:nvSpPr>
        <p:spPr>
          <a:xfrm>
            <a:off x="423151" y="834788"/>
            <a:ext cx="5502324" cy="507831"/>
          </a:xfrm>
          <a:prstGeom prst="rect">
            <a:avLst/>
          </a:prstGeom>
          <a:ln>
            <a:noFill/>
          </a:ln>
        </p:spPr>
        <p:txBody>
          <a:bodyPr wrap="square">
            <a:spAutoFit/>
          </a:bodyPr>
          <a:lstStyle/>
          <a:p>
            <a:r>
              <a:rPr lang="en-US" sz="2700" b="1" i="1">
                <a:solidFill>
                  <a:schemeClr val="bg1"/>
                </a:solidFill>
                <a:effectLst>
                  <a:outerShdw blurRad="38100" dist="38100" dir="2700000" algn="tl">
                    <a:srgbClr val="000000">
                      <a:alpha val="43137"/>
                    </a:srgbClr>
                  </a:outerShdw>
                </a:effectLst>
                <a:latin typeface="Century Gothic" panose="020B0502020202020204" pitchFamily="34" charset="0"/>
              </a:rPr>
              <a:t>JUST LISTED!</a:t>
            </a:r>
            <a:endPar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1363</TotalTime>
  <Words>333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2022-09-16T15:42:13Z</dcterms:modified>
</cp:coreProperties>
</file>