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9/22/2018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2444"/>
            <a:ext cx="7315200" cy="55007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tangle 20"/>
          <p:cNvSpPr/>
          <p:nvPr/>
        </p:nvSpPr>
        <p:spPr>
          <a:xfrm>
            <a:off x="1" y="9069658"/>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54061" y="5503199"/>
            <a:ext cx="4001345" cy="3379808"/>
          </a:xfrm>
        </p:spPr>
        <p:txBody>
          <a:bodyPr anchor="ctr">
            <a:noAutofit/>
          </a:bodyPr>
          <a:lstStyle/>
          <a:p>
            <a:r>
              <a:rPr lang="en-US" sz="1250" dirty="0">
                <a:solidFill>
                  <a:schemeClr val="tx2">
                    <a:lumMod val="75000"/>
                  </a:schemeClr>
                </a:solidFill>
                <a:latin typeface="Trebuchet MS" panose="020B0603020202020204" pitchFamily="34" charset="0"/>
              </a:rPr>
              <a:t>RARE OPPORTUNITY to own and enjoy this 1/13th ‘Share 1’, 4 weeks yearly rotating ‘Fractional’. The distance to the beach - unbelievable! Enjoy the Village and other Wild Dunes amenities spontaneously! Inside, 15 </a:t>
            </a:r>
            <a:r>
              <a:rPr lang="en-US" sz="1250" dirty="0" err="1">
                <a:solidFill>
                  <a:schemeClr val="tx2">
                    <a:lumMod val="75000"/>
                  </a:schemeClr>
                </a:solidFill>
                <a:latin typeface="Trebuchet MS" panose="020B0603020202020204" pitchFamily="34" charset="0"/>
              </a:rPr>
              <a:t>Dunecrest</a:t>
            </a:r>
            <a:r>
              <a:rPr lang="en-US" sz="1250" dirty="0">
                <a:solidFill>
                  <a:schemeClr val="tx2">
                    <a:lumMod val="75000"/>
                  </a:schemeClr>
                </a:solidFill>
                <a:latin typeface="Trebuchet MS" panose="020B0603020202020204" pitchFamily="34" charset="0"/>
              </a:rPr>
              <a:t> is all about character and has abundant storage, volume ceilings, an has an open floor plan and niches for quiet times. The oversized eat in kitchen, easily accommodates multiple cooks and has direct access to the wrap upper deck for dining and entertaining! Below, there is ample room for parking, beach toys, golf cart and pool use. Bonus feature - you CAN bring the family pet! And, rent out any time that you can't use! See, measure, enjoy! $1000 Quarter Regime Fee covers all but housekeeping. Make your memories here at a ‘Fraction’ of the cost!</a:t>
            </a:r>
          </a:p>
        </p:txBody>
      </p:sp>
      <p:sp>
        <p:nvSpPr>
          <p:cNvPr id="17" name="Rectangle 16"/>
          <p:cNvSpPr/>
          <p:nvPr/>
        </p:nvSpPr>
        <p:spPr>
          <a:xfrm>
            <a:off x="0" y="9166315"/>
            <a:ext cx="7315200" cy="823302"/>
          </a:xfrm>
          <a:prstGeom prst="rect">
            <a:avLst/>
          </a:prstGeom>
        </p:spPr>
        <p:txBody>
          <a:bodyPr wrap="square">
            <a:spAutoFit/>
          </a:bodyPr>
          <a:lstStyle/>
          <a:p>
            <a:pPr algn="ctr"/>
            <a:r>
              <a:rPr lang="en-US" sz="1600" b="1" dirty="0">
                <a:solidFill>
                  <a:srgbClr val="10253F"/>
                </a:solidFill>
                <a:latin typeface="Trebuchet MS" panose="020B0603020202020204" pitchFamily="34" charset="0"/>
              </a:rPr>
              <a:t>Renee Meyer</a:t>
            </a:r>
            <a:br>
              <a:rPr lang="en-US" sz="1400" b="1" dirty="0">
                <a:solidFill>
                  <a:srgbClr val="10253F"/>
                </a:solidFill>
                <a:latin typeface="Trebuchet MS" panose="020B0603020202020204" pitchFamily="34" charset="0"/>
              </a:rPr>
            </a:br>
            <a:r>
              <a:rPr lang="it-IT" sz="1050" dirty="0">
                <a:solidFill>
                  <a:srgbClr val="10253F"/>
                </a:solidFill>
                <a:latin typeface="Trebuchet MS" panose="020B0603020202020204" pitchFamily="34" charset="0"/>
              </a:rPr>
              <a:t>Mobile - (843) 991-0007</a:t>
            </a:r>
          </a:p>
          <a:p>
            <a:pPr algn="ctr"/>
            <a:r>
              <a:rPr lang="it-IT" sz="1050" dirty="0">
                <a:solidFill>
                  <a:srgbClr val="10253F"/>
                </a:solidFill>
                <a:latin typeface="Trebuchet MS" panose="020B0603020202020204" pitchFamily="34" charset="0"/>
              </a:rPr>
              <a:t>renee@carolinaoneplus.com</a:t>
            </a:r>
          </a:p>
          <a:p>
            <a:pPr algn="ctr"/>
            <a:r>
              <a:rPr lang="it-IT" sz="1050" dirty="0">
                <a:solidFill>
                  <a:srgbClr val="10253F"/>
                </a:solidFill>
                <a:latin typeface="Trebuchet MS" panose="020B0603020202020204" pitchFamily="34" charset="0"/>
              </a:rPr>
              <a:t>www.CharlestonHomesHotline.com</a:t>
            </a:r>
            <a:endParaRPr lang="en-US" sz="1050" dirty="0">
              <a:solidFill>
                <a:srgbClr val="10253F"/>
              </a:solidFill>
              <a:latin typeface="Trebuchet MS" panose="020B0603020202020204" pitchFamily="34" charset="0"/>
            </a:endParaRPr>
          </a:p>
        </p:txBody>
      </p:sp>
      <p:sp>
        <p:nvSpPr>
          <p:cNvPr id="18" name="Rectangle 17"/>
          <p:cNvSpPr/>
          <p:nvPr/>
        </p:nvSpPr>
        <p:spPr>
          <a:xfrm>
            <a:off x="6248399" y="9714269"/>
            <a:ext cx="1066801" cy="369332"/>
          </a:xfrm>
          <a:prstGeom prst="rect">
            <a:avLst/>
          </a:prstGeom>
        </p:spPr>
        <p:txBody>
          <a:bodyPr wrap="square" anchor="ctr">
            <a:spAutoFit/>
          </a:bodyPr>
          <a:lstStyle/>
          <a:p>
            <a:pPr algn="ctr"/>
            <a:r>
              <a:rPr lang="en-US" sz="600" dirty="0">
                <a:solidFill>
                  <a:srgbClr val="10253F"/>
                </a:solidFill>
                <a:effectLst>
                  <a:outerShdw blurRad="38100" dist="38100" dir="2700000" algn="tl">
                    <a:srgbClr val="000000">
                      <a:alpha val="43137"/>
                    </a:srgbClr>
                  </a:outerShdw>
                </a:effectLst>
                <a:latin typeface="Trebuchet MS" panose="020B0603020202020204" pitchFamily="34" charset="0"/>
              </a:rPr>
              <a:t>Carolina One Real Estate</a:t>
            </a:r>
          </a:p>
          <a:p>
            <a:pPr algn="ctr"/>
            <a:r>
              <a:rPr lang="en-US" sz="600" dirty="0">
                <a:solidFill>
                  <a:srgbClr val="10253F"/>
                </a:solidFill>
                <a:effectLst>
                  <a:outerShdw blurRad="38100" dist="38100" dir="2700000" algn="tl">
                    <a:srgbClr val="000000">
                      <a:alpha val="43137"/>
                    </a:srgbClr>
                  </a:outerShdw>
                </a:effectLst>
                <a:latin typeface="Trebuchet MS" panose="020B0603020202020204" pitchFamily="34" charset="0"/>
              </a:rPr>
              <a:t>1503 Palm Blvd</a:t>
            </a:r>
          </a:p>
          <a:p>
            <a:pPr algn="ctr"/>
            <a:r>
              <a:rPr lang="en-US" sz="600" dirty="0">
                <a:solidFill>
                  <a:srgbClr val="10253F"/>
                </a:solidFill>
                <a:effectLst>
                  <a:outerShdw blurRad="38100" dist="38100" dir="2700000" algn="tl">
                    <a:srgbClr val="000000">
                      <a:alpha val="43137"/>
                    </a:srgbClr>
                  </a:outerShdw>
                </a:effectLst>
                <a:latin typeface="Trebuchet MS" panose="020B0603020202020204" pitchFamily="34" charset="0"/>
              </a:rPr>
              <a:t>Isle of Palms, SC 29451</a:t>
            </a:r>
          </a:p>
        </p:txBody>
      </p:sp>
      <p:sp>
        <p:nvSpPr>
          <p:cNvPr id="23" name="Rectangle 22"/>
          <p:cNvSpPr/>
          <p:nvPr/>
        </p:nvSpPr>
        <p:spPr>
          <a:xfrm>
            <a:off x="3311047" y="76200"/>
            <a:ext cx="3997336" cy="584775"/>
          </a:xfrm>
          <a:prstGeom prst="rect">
            <a:avLst/>
          </a:prstGeom>
        </p:spPr>
        <p:txBody>
          <a:bodyPr wrap="square">
            <a:spAutoFit/>
          </a:bodyPr>
          <a:lstStyle/>
          <a:p>
            <a:pPr algn="r"/>
            <a:r>
              <a:rPr lang="en-US" sz="1600" i="1" dirty="0">
                <a:solidFill>
                  <a:schemeClr val="bg1"/>
                </a:solidFill>
                <a:latin typeface="Trebuchet MS" panose="020B0603020202020204" pitchFamily="34" charset="0"/>
              </a:rPr>
              <a:t>$1.3M+ Home At "Fraction Of Cost”</a:t>
            </a:r>
          </a:p>
          <a:p>
            <a:pPr algn="r"/>
            <a:r>
              <a:rPr lang="en-US" sz="1600" i="1" dirty="0">
                <a:solidFill>
                  <a:schemeClr val="bg1"/>
                </a:solidFill>
                <a:latin typeface="Trebuchet MS" panose="020B0603020202020204" pitchFamily="34" charset="0"/>
              </a:rPr>
              <a:t>And It’s Just Steps To Beach!</a:t>
            </a:r>
            <a:endParaRPr lang="en-US" sz="1200" i="1" dirty="0">
              <a:solidFill>
                <a:schemeClr val="bg1"/>
              </a:solidFill>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6469012" y="9128228"/>
            <a:ext cx="625575" cy="616168"/>
          </a:xfrm>
          <a:prstGeom prst="rect">
            <a:avLst/>
          </a:prstGeom>
        </p:spPr>
      </p:pic>
      <p:sp>
        <p:nvSpPr>
          <p:cNvPr id="2" name="Title 1"/>
          <p:cNvSpPr>
            <a:spLocks noGrp="1"/>
          </p:cNvSpPr>
          <p:nvPr>
            <p:ph type="ctrTitle"/>
          </p:nvPr>
        </p:nvSpPr>
        <p:spPr>
          <a:xfrm>
            <a:off x="76200" y="76200"/>
            <a:ext cx="3048000" cy="1646538"/>
          </a:xfrm>
        </p:spPr>
        <p:txBody>
          <a:bodyPr anchor="t">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15 </a:t>
            </a:r>
            <a:r>
              <a:rPr lang="en-US" sz="2400" cap="none" dirty="0" err="1">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Dunecrest</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Lane</a:t>
            </a:r>
            <a:br>
              <a:rPr lang="en-US" sz="32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Wild Dunes</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Isle of Palms, SC 29451</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18009117</a:t>
            </a:r>
            <a:b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$99,000</a:t>
            </a:r>
          </a:p>
        </p:txBody>
      </p:sp>
      <p:sp>
        <p:nvSpPr>
          <p:cNvPr id="4" name="Rectangle 3"/>
          <p:cNvSpPr/>
          <p:nvPr/>
        </p:nvSpPr>
        <p:spPr>
          <a:xfrm>
            <a:off x="-3200400" y="8001000"/>
            <a:ext cx="2895879" cy="815608"/>
          </a:xfrm>
          <a:prstGeom prst="rect">
            <a:avLst/>
          </a:prstGeom>
        </p:spPr>
        <p:txBody>
          <a:bodyPr wrap="square">
            <a:spAutoFit/>
          </a:bodyPr>
          <a:lstStyle/>
          <a:p>
            <a:r>
              <a:rPr lang="en-US" sz="1200" u="sng" dirty="0">
                <a:solidFill>
                  <a:schemeClr val="bg1"/>
                </a:solidFill>
                <a:effectLst>
                  <a:outerShdw blurRad="38100" dist="38100" dir="2700000" algn="tl">
                    <a:srgbClr val="000000">
                      <a:alpha val="43137"/>
                    </a:srgbClr>
                  </a:outerShdw>
                </a:effectLst>
                <a:latin typeface="Trebuchet MS" panose="020B0603020202020204" pitchFamily="34" charset="0"/>
              </a:rPr>
              <a:t>Listed by</a:t>
            </a:r>
          </a:p>
          <a:p>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Bill Donovan</a:t>
            </a:r>
            <a:b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843-991-0146</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donovans@carolinaone.com</a:t>
            </a:r>
          </a:p>
        </p:txBody>
      </p:sp>
      <p:pic>
        <p:nvPicPr>
          <p:cNvPr id="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94693" y="5102546"/>
            <a:ext cx="1465677" cy="109925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94693" y="6425361"/>
            <a:ext cx="1465677" cy="109925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95581" y="7748175"/>
            <a:ext cx="1463902" cy="1097927"/>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751101" y="6425427"/>
            <a:ext cx="1465677" cy="109925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751101" y="7747543"/>
            <a:ext cx="1465677" cy="109925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pic>
        <p:nvPicPr>
          <p:cNvPr id="22"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751101" y="5102579"/>
            <a:ext cx="1465677" cy="1099258"/>
          </a:xfrm>
          <a:prstGeom prst="rect">
            <a:avLst/>
          </a:prstGeom>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Lst>
        </p:spPr>
      </p:pic>
      <p:sp>
        <p:nvSpPr>
          <p:cNvPr id="24" name="Subtitle 2"/>
          <p:cNvSpPr txBox="1">
            <a:spLocks/>
          </p:cNvSpPr>
          <p:nvPr/>
        </p:nvSpPr>
        <p:spPr>
          <a:xfrm>
            <a:off x="-7982552" y="3052580"/>
            <a:ext cx="7315199" cy="3034373"/>
          </a:xfrm>
          <a:prstGeom prst="rect">
            <a:avLst/>
          </a:prstGeom>
        </p:spPr>
        <p:txBody>
          <a:bodyPr vert="horz" numCol="3"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Elevator to all levels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Lot Elevation is AE 13</a:t>
            </a:r>
          </a:p>
          <a:p>
            <a:pPr marL="171450" indent="-171450" algn="l" defTabSz="914400">
              <a:buFont typeface="Wingdings" panose="05000000000000000000" pitchFamily="2" charset="2"/>
              <a:buChar char="Ø"/>
            </a:pPr>
            <a:r>
              <a:rPr lang="en-US" sz="950" dirty="0" err="1">
                <a:solidFill>
                  <a:schemeClr val="accent1">
                    <a:lumMod val="75000"/>
                  </a:schemeClr>
                </a:solidFill>
                <a:latin typeface="Trebuchet MS" panose="020B0603020202020204" pitchFamily="34" charset="0"/>
              </a:rPr>
              <a:t>Viwinco</a:t>
            </a:r>
            <a:r>
              <a:rPr lang="en-US" sz="950" dirty="0">
                <a:solidFill>
                  <a:schemeClr val="accent1">
                    <a:lumMod val="75000"/>
                  </a:schemeClr>
                </a:solidFill>
                <a:latin typeface="Trebuchet MS" panose="020B0603020202020204" pitchFamily="34" charset="0"/>
              </a:rPr>
              <a:t> Hurricane rated windows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Raised seam metal roof</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Water faucets on front, rear, and screened porches!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(No reason for dead flowers!)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Paver Patio</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Garage is up fitted with additional electrical for golf cart charge or workshop</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heavy duty garage door, Custom Mahogany finished</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Exterior door from inside garage to rear living area and paver patio</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Hot/Cold Outdoor Shower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Spray foam insulation in attic ceiling</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Multi zoned HVAC</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10'Ceilings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Rosewood Cabinetry in kitchen with 2 Corner lazy Suzanne's to maximize use of space, soft close drawers, pull outs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GE Profile Kitchen Appliances that include: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-Microwave/Convection Oven</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-Wall oven</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-Refrigerator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-Trash Compactor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-Dishwasher</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Deep Sinks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Garbage Disposal</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Built closets throughout all bedrooms, linen and laundry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Granite in kitchen and all baths</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Custom tile in all bathrooms and entry and oak wood floors throughout</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Master bath elegant oval soaking tub with wand for body rinse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Oversized shower with wide glassed door entrance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Dual vanity with cosmetic seating area</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Additional cabinetry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Separate commode area</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Main level Bedroom/Office with window seat with storage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and attached bath.</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Pocket doors maximize wall space.</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Front entry door is custom Mahogany</a:t>
            </a:r>
          </a:p>
          <a:p>
            <a:pPr marL="171450" indent="-171450" algn="l" defTabSz="914400">
              <a:buFont typeface="Wingdings" panose="05000000000000000000" pitchFamily="2" charset="2"/>
              <a:buChar char="Ø"/>
            </a:pPr>
            <a:r>
              <a:rPr lang="en-US" sz="950" dirty="0">
                <a:solidFill>
                  <a:schemeClr val="accent1">
                    <a:lumMod val="75000"/>
                  </a:schemeClr>
                </a:solidFill>
                <a:latin typeface="Trebuchet MS" panose="020B0603020202020204" pitchFamily="34" charset="0"/>
              </a:rPr>
              <a:t>Boat slips are available for lease and purchase Morgan's Creek Marina</a:t>
            </a:r>
          </a:p>
        </p:txBody>
      </p:sp>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12759" y="9069658"/>
            <a:ext cx="654597" cy="985839"/>
          </a:xfrm>
          <a:prstGeom prst="rect">
            <a:avLst/>
          </a:prstGeom>
        </p:spPr>
      </p:pic>
      <p:cxnSp>
        <p:nvCxnSpPr>
          <p:cNvPr id="9" name="Straight Connector 8"/>
          <p:cNvCxnSpPr/>
          <p:nvPr/>
        </p:nvCxnSpPr>
        <p:spPr>
          <a:xfrm>
            <a:off x="-7647574" y="6553200"/>
            <a:ext cx="6645241"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rot="20041155">
            <a:off x="7256921" y="4881905"/>
            <a:ext cx="5254965" cy="923330"/>
          </a:xfrm>
          <a:prstGeom prst="rect">
            <a:avLst/>
          </a:prstGeom>
          <a:noFill/>
        </p:spPr>
        <p:txBody>
          <a:bodyPr wrap="none" lIns="91440" tIns="45720" rIns="91440" bIns="45720">
            <a:spAutoFit/>
          </a:bodyPr>
          <a:lstStyle/>
          <a:p>
            <a:pPr algn="ctr"/>
            <a:r>
              <a:rPr lang="en-US" sz="5400" b="1" cap="none" spc="0" dirty="0">
                <a:ln w="22225">
                  <a:solidFill>
                    <a:srgbClr val="FF0000">
                      <a:alpha val="50000"/>
                    </a:srgbClr>
                  </a:solidFill>
                  <a:prstDash val="solid"/>
                </a:ln>
                <a:noFill/>
                <a:effectLst>
                  <a:outerShdw blurRad="50800" dist="38100" dir="5400000" algn="t" rotWithShape="0">
                    <a:prstClr val="black">
                      <a:alpha val="40000"/>
                    </a:prstClr>
                  </a:outerShdw>
                </a:effectLst>
                <a:latin typeface="Trebuchet MS" panose="020B0603020202020204" pitchFamily="34" charset="0"/>
              </a:rPr>
              <a:t>$10,000 Bonus!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276</TotalTime>
  <Words>428</Words>
  <Application>Microsoft Office PowerPoint</Application>
  <PresentationFormat>Custom</PresentationFormat>
  <Paragraphs>49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15 Dunecrest Lane Wild Dunes Isle of Palms, SC 29451 MLS# 18009117 $99,000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2018-09-22T15:48:12Z</dcterms:modified>
</cp:coreProperties>
</file>