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5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000" r="-6000"/>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4">
            <a:extLst>
              <a:ext uri="{28A0092B-C50C-407E-A947-70E740481C1C}">
                <a14:useLocalDpi xmlns:a14="http://schemas.microsoft.com/office/drawing/2010/main" val="0"/>
              </a:ext>
            </a:extLst>
          </a:blip>
          <a:srcRect/>
          <a:stretch/>
        </p:blipFill>
        <p:spPr>
          <a:xfrm>
            <a:off x="2105881" y="565218"/>
            <a:ext cx="4932239" cy="3288159"/>
          </a:xfrm>
          <a:prstGeom prst="rect">
            <a:avLst/>
          </a:prstGeom>
          <a:ln>
            <a:noFill/>
          </a:ln>
          <a:effectLst/>
        </p:spPr>
      </p:pic>
      <p:sp>
        <p:nvSpPr>
          <p:cNvPr id="3" name="Subtitle 2"/>
          <p:cNvSpPr>
            <a:spLocks noGrp="1"/>
          </p:cNvSpPr>
          <p:nvPr>
            <p:ph type="subTitle" idx="1"/>
          </p:nvPr>
        </p:nvSpPr>
        <p:spPr>
          <a:xfrm>
            <a:off x="0" y="4468595"/>
            <a:ext cx="9144000" cy="1591025"/>
          </a:xfrm>
        </p:spPr>
        <p:txBody>
          <a:bodyPr anchor="ctr">
            <a:noAutofit/>
          </a:bodyPr>
          <a:lstStyle/>
          <a:p>
            <a:r>
              <a:rPr lang="en-US" sz="1400" b="1" i="1" dirty="0">
                <a:solidFill>
                  <a:schemeClr val="bg1"/>
                </a:solidFill>
                <a:effectLst>
                  <a:outerShdw blurRad="38100" dist="38100" dir="2700000" algn="tl">
                    <a:srgbClr val="000000">
                      <a:alpha val="43137"/>
                    </a:srgbClr>
                  </a:outerShdw>
                </a:effectLst>
                <a:latin typeface="+mj-lt"/>
              </a:rPr>
              <a:t>Price Correction - Motivated Sellers!</a:t>
            </a:r>
          </a:p>
          <a:p>
            <a:r>
              <a:rPr lang="en-US" sz="1400" dirty="0">
                <a:solidFill>
                  <a:schemeClr val="bg1"/>
                </a:solidFill>
                <a:effectLst>
                  <a:outerShdw blurRad="38100" dist="38100" dir="2700000" algn="tl">
                    <a:srgbClr val="000000">
                      <a:alpha val="43137"/>
                    </a:srgbClr>
                  </a:outerShdw>
                </a:effectLst>
                <a:latin typeface="+mj-lt"/>
              </a:rPr>
              <a:t>Imagine living in one of the most coveted neighborhoods on the peninsula. Walk to your private deep water </a:t>
            </a:r>
            <a:r>
              <a:rPr lang="en-US" sz="1400" dirty="0" err="1">
                <a:solidFill>
                  <a:schemeClr val="bg1"/>
                </a:solidFill>
                <a:effectLst>
                  <a:outerShdw blurRad="38100" dist="38100" dir="2700000" algn="tl">
                    <a:srgbClr val="000000">
                      <a:alpha val="43137"/>
                    </a:srgbClr>
                  </a:outerShdw>
                </a:effectLst>
                <a:latin typeface="+mj-lt"/>
              </a:rPr>
              <a:t>dockslip</a:t>
            </a:r>
            <a:r>
              <a:rPr lang="en-US" sz="1400" dirty="0">
                <a:solidFill>
                  <a:schemeClr val="bg1"/>
                </a:solidFill>
                <a:effectLst>
                  <a:outerShdw blurRad="38100" dist="38100" dir="2700000" algn="tl">
                    <a:srgbClr val="000000">
                      <a:alpha val="43137"/>
                    </a:srgbClr>
                  </a:outerShdw>
                </a:effectLst>
                <a:latin typeface="+mj-lt"/>
              </a:rPr>
              <a:t> then take the boat out to watch the sunset over the Ashley like an evening stroll after dinner. Entertain friends and family in your cozy but spacious open concept floor plan with custom kitchen equipped with granite countertops, stainless steel appliances and wet bar. Lose yourself in the views of the marsh and of the Ashley River from your family room, screened in porch and master bedroom. This custom built home has over 3,000 square feet of living and entertaining space. Marble floors greets you at the entrance and lead you to a formal dining area defined by soaring columns.</a:t>
            </a:r>
            <a:endParaRPr lang="en-US" sz="1400" b="1" i="1" dirty="0">
              <a:solidFill>
                <a:schemeClr val="bg1"/>
              </a:solidFill>
              <a:effectLst>
                <a:outerShdw blurRad="38100" dist="38100" dir="2700000" algn="tl">
                  <a:srgbClr val="000000">
                    <a:alpha val="43137"/>
                  </a:srgbClr>
                </a:outerShdw>
              </a:effectLst>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bg1"/>
                </a:solidFill>
              </a:rPr>
              <a:t>Melanie Bias</a:t>
            </a:r>
          </a:p>
          <a:p>
            <a:pPr algn="ctr"/>
            <a:r>
              <a:rPr lang="en-US" sz="1600" dirty="0">
                <a:solidFill>
                  <a:schemeClr val="bg1"/>
                </a:solidFill>
              </a:rPr>
              <a:t>(843) 990-2631 | mel@southerncharmadvisors.com</a:t>
            </a:r>
          </a:p>
          <a:p>
            <a:pPr algn="ctr"/>
            <a:r>
              <a:rPr lang="en-US" sz="1200" dirty="0">
                <a:solidFill>
                  <a:schemeClr val="bg1"/>
                </a:solidFill>
              </a:rPr>
              <a:t>Brand Name Real Estate | </a:t>
            </a:r>
            <a:r>
              <a:rPr lang="fr-FR" sz="1200" dirty="0">
                <a:solidFill>
                  <a:schemeClr val="bg1"/>
                </a:solidFill>
              </a:rPr>
              <a:t>4 </a:t>
            </a:r>
            <a:r>
              <a:rPr lang="fr-FR" sz="1200" dirty="0" err="1">
                <a:solidFill>
                  <a:schemeClr val="bg1"/>
                </a:solidFill>
              </a:rPr>
              <a:t>Carriage</a:t>
            </a:r>
            <a:r>
              <a:rPr lang="fr-FR" sz="1200" dirty="0">
                <a:solidFill>
                  <a:schemeClr val="bg1"/>
                </a:solidFill>
              </a:rPr>
              <a:t> Lane, Suite 106 | </a:t>
            </a:r>
            <a:r>
              <a:rPr lang="en-US" sz="1200" dirty="0">
                <a:solidFill>
                  <a:schemeClr val="bg1"/>
                </a:solidFill>
              </a:rPr>
              <a:t>Charleston, SC 29407</a:t>
            </a:r>
          </a:p>
        </p:txBody>
      </p:sp>
      <p:sp>
        <p:nvSpPr>
          <p:cNvPr id="15" name="Rectangle 14"/>
          <p:cNvSpPr/>
          <p:nvPr/>
        </p:nvSpPr>
        <p:spPr>
          <a:xfrm>
            <a:off x="1611472" y="3858510"/>
            <a:ext cx="5921055" cy="615553"/>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15 Lowndes Pointe Drive</a:t>
            </a:r>
          </a:p>
          <a:p>
            <a:pPr algn="ct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Charleston, SC 29403 | MLS# 19017918 | $1,259,000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20" name="Picture 19"/>
          <p:cNvPicPr>
            <a:picLocks/>
          </p:cNvPicPr>
          <p:nvPr/>
        </p:nvPicPr>
        <p:blipFill>
          <a:blip r:embed="rId5" cstate="print">
            <a:extLst>
              <a:ext uri="{28A0092B-C50C-407E-A947-70E740481C1C}">
                <a14:useLocalDpi xmlns:a14="http://schemas.microsoft.com/office/drawing/2010/main" val="0"/>
              </a:ext>
            </a:extLst>
          </a:blip>
          <a:srcRect/>
          <a:stretch/>
        </p:blipFill>
        <p:spPr>
          <a:xfrm>
            <a:off x="159530" y="2938977"/>
            <a:ext cx="1371600" cy="914400"/>
          </a:xfrm>
          <a:prstGeom prst="rect">
            <a:avLst/>
          </a:prstGeom>
          <a:ln>
            <a:noFill/>
          </a:ln>
          <a:effectLst/>
        </p:spPr>
      </p:pic>
      <p:pic>
        <p:nvPicPr>
          <p:cNvPr id="22" name="Picture 21"/>
          <p:cNvPicPr>
            <a:picLocks/>
          </p:cNvPicPr>
          <p:nvPr/>
        </p:nvPicPr>
        <p:blipFill>
          <a:blip r:embed="rId6" cstate="print">
            <a:extLst>
              <a:ext uri="{28A0092B-C50C-407E-A947-70E740481C1C}">
                <a14:useLocalDpi xmlns:a14="http://schemas.microsoft.com/office/drawing/2010/main" val="0"/>
              </a:ext>
            </a:extLst>
          </a:blip>
          <a:srcRect/>
          <a:stretch/>
        </p:blipFill>
        <p:spPr>
          <a:xfrm>
            <a:off x="159530" y="565218"/>
            <a:ext cx="1371600" cy="914400"/>
          </a:xfrm>
          <a:prstGeom prst="rect">
            <a:avLst/>
          </a:prstGeom>
          <a:ln>
            <a:noFill/>
          </a:ln>
          <a:effectLst/>
        </p:spPr>
      </p:pic>
      <p:pic>
        <p:nvPicPr>
          <p:cNvPr id="13" name="Picture 12">
            <a:extLst>
              <a:ext uri="{FF2B5EF4-FFF2-40B4-BE49-F238E27FC236}">
                <a16:creationId xmlns:a16="http://schemas.microsoft.com/office/drawing/2014/main" id="{DD8B8D38-78FD-4708-A7EB-FC99AC54A9B4}"/>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159530" y="1752098"/>
            <a:ext cx="1371600" cy="914400"/>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7612870" y="2938977"/>
            <a:ext cx="1371600" cy="914400"/>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7612870" y="1752098"/>
            <a:ext cx="1371600" cy="914400"/>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7612870" y="565218"/>
            <a:ext cx="1371600" cy="914400"/>
          </a:xfrm>
          <a:prstGeom prst="rect">
            <a:avLst/>
          </a:prstGeom>
          <a:ln>
            <a:noFill/>
          </a:ln>
          <a:effectLst/>
        </p:spPr>
      </p:pic>
      <p:sp>
        <p:nvSpPr>
          <p:cNvPr id="2" name="Title 1"/>
          <p:cNvSpPr>
            <a:spLocks noGrp="1"/>
          </p:cNvSpPr>
          <p:nvPr>
            <p:ph type="ctrTitle"/>
          </p:nvPr>
        </p:nvSpPr>
        <p:spPr>
          <a:xfrm>
            <a:off x="0" y="0"/>
            <a:ext cx="9144000" cy="533400"/>
          </a:xfrm>
          <a:noFill/>
        </p:spPr>
        <p:txBody>
          <a:bodyPr anchor="ctr">
            <a:noAutofit/>
          </a:bodyPr>
          <a:lstStyle/>
          <a:p>
            <a:r>
              <a:rPr lang="en-US" sz="2000" b="1" i="1" dirty="0">
                <a:solidFill>
                  <a:schemeClr val="bg1"/>
                </a:solidFill>
                <a:effectLst>
                  <a:outerShdw blurRad="38100" dist="38100" dir="2700000" algn="tl">
                    <a:srgbClr val="000000">
                      <a:alpha val="43137"/>
                    </a:srgbClr>
                  </a:outerShdw>
                </a:effectLst>
                <a:latin typeface="Century Gothic" panose="020B0502020202020204" pitchFamily="34" charset="0"/>
              </a:rPr>
              <a:t>Lowndes Pointe Open House Saturday 1-3 &amp; Sunday 2-4</a:t>
            </a:r>
            <a:br>
              <a:rPr lang="en-US" sz="2000" b="1" i="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i="1" dirty="0">
                <a:solidFill>
                  <a:schemeClr val="bg1"/>
                </a:solidFill>
                <a:effectLst>
                  <a:outerShdw blurRad="38100" dist="38100" dir="2700000" algn="tl">
                    <a:srgbClr val="000000">
                      <a:alpha val="43137"/>
                    </a:srgbClr>
                  </a:outerShdw>
                </a:effectLst>
                <a:latin typeface="Century Gothic" panose="020B0502020202020204" pitchFamily="34" charset="0"/>
              </a:rPr>
              <a:t>Lite snacks and beverages will be served!</a:t>
            </a:r>
            <a:endParaRPr lang="en-US" sz="2000" i="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185</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Lowndes Pointe Open House Saturday 1-3 &amp; Sunday 2-4 Lite snacks and beverages will be served!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57</cp:revision>
  <dcterms:created xsi:type="dcterms:W3CDTF">2006-08-16T00:00:00Z</dcterms:created>
  <dcterms:modified xsi:type="dcterms:W3CDTF">2019-10-24T17:07:36Z</dcterms:modified>
</cp:coreProperties>
</file>