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76" y="4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7/5/2018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7/5/2018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3" Type="http://schemas.openxmlformats.org/officeDocument/2006/relationships/hyperlink" Target="http://www.jenkinsonandmoore.com/" TargetMode="External"/><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 y="0"/>
            <a:ext cx="7315197" cy="4883580"/>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47902" y="4958467"/>
            <a:ext cx="4418446" cy="3893251"/>
          </a:xfrm>
        </p:spPr>
        <p:txBody>
          <a:bodyPr anchor="ctr">
            <a:noAutofit/>
          </a:bodyPr>
          <a:lstStyle/>
          <a:p>
            <a:r>
              <a:rPr lang="en-US" sz="1050" dirty="0">
                <a:solidFill>
                  <a:schemeClr val="tx2">
                    <a:lumMod val="75000"/>
                  </a:schemeClr>
                </a:solidFill>
                <a:latin typeface="Century Gothic" panose="020B0502020202020204" pitchFamily="34" charset="0"/>
              </a:rPr>
              <a:t>The short walk to the beach, very functional floor plan and curb appeal are just a few of the many great features of this expansive and well kept home! A two-bay garage is under the house and has flex space now used for an office/workshop and fishing tackle storage area that anyone would enjoy! A large and welcoming front porch invites guests to an entrance way and huge, sun-filled living/dining room combination with a fireplace and vaulted ceiling. Built in book cases flank either side of the fireplace and make for an impressive focal point in the room. The spacious kitchen has ample cabinet space, a center Island and room for a breakfast table and chairs. There is also a pass-through window to the Dining Room for easy entertaining! The laundry room is off of the kitchen with an ice maker and utility sink. The sun room is accessible from the kitchen or great room and provides easy access to all living spaces. The flow is especially nice when entertaining large crowds! The master bedroom has a wall of windows with plantation shutters and skylights and is large enough to accommodate a king bed with plenty of room to spare. The </a:t>
            </a:r>
            <a:r>
              <a:rPr lang="en-US" sz="1050" dirty="0" err="1">
                <a:solidFill>
                  <a:schemeClr val="tx2">
                    <a:lumMod val="75000"/>
                  </a:schemeClr>
                </a:solidFill>
                <a:latin typeface="Century Gothic" panose="020B0502020202020204" pitchFamily="34" charset="0"/>
              </a:rPr>
              <a:t>en</a:t>
            </a:r>
            <a:r>
              <a:rPr lang="en-US" sz="1050" dirty="0">
                <a:solidFill>
                  <a:schemeClr val="tx2">
                    <a:lumMod val="75000"/>
                  </a:schemeClr>
                </a:solidFill>
                <a:latin typeface="Century Gothic" panose="020B0502020202020204" pitchFamily="34" charset="0"/>
              </a:rPr>
              <a:t>-suite bath has separate his and hers vanities and walk-in closets. Two guest rooms with large closets are on the other side of the house, so guests have privacy when visiting. With the path to the beach being visible from the curb of this home, you'll want to show it to your beach loving clients!</a:t>
            </a:r>
          </a:p>
        </p:txBody>
      </p:sp>
      <p:sp>
        <p:nvSpPr>
          <p:cNvPr id="17" name="Rectangle 16"/>
          <p:cNvSpPr/>
          <p:nvPr/>
        </p:nvSpPr>
        <p:spPr>
          <a:xfrm>
            <a:off x="-1984" y="9140964"/>
            <a:ext cx="3232927" cy="707886"/>
          </a:xfrm>
          <a:prstGeom prst="rect">
            <a:avLst/>
          </a:prstGeom>
        </p:spPr>
        <p:txBody>
          <a:bodyPr wrap="square">
            <a:spAutoFit/>
          </a:bodyPr>
          <a:lstStyle/>
          <a:p>
            <a:r>
              <a:rPr lang="en-US" sz="1600" dirty="0">
                <a:solidFill>
                  <a:srgbClr val="00325C"/>
                </a:solidFill>
                <a:latin typeface="Century Gothic" panose="020B0502020202020204" pitchFamily="34" charset="0"/>
              </a:rPr>
              <a:t>Mac Jenkinson</a:t>
            </a:r>
          </a:p>
          <a:p>
            <a:r>
              <a:rPr lang="pt-BR" sz="1200" dirty="0">
                <a:solidFill>
                  <a:srgbClr val="00325C"/>
                </a:solidFill>
                <a:latin typeface="Century Gothic" panose="020B0502020202020204" pitchFamily="34" charset="0"/>
              </a:rPr>
              <a:t>M (843) 224-0210</a:t>
            </a:r>
          </a:p>
          <a:p>
            <a:r>
              <a:rPr lang="pt-BR" sz="1200" dirty="0">
                <a:solidFill>
                  <a:srgbClr val="00325C"/>
                </a:solidFill>
                <a:latin typeface="Century Gothic" panose="020B0502020202020204" pitchFamily="34" charset="0"/>
              </a:rPr>
              <a:t>mac@carolinaone.com</a:t>
            </a:r>
            <a:endParaRPr lang="en-US" sz="1050" dirty="0">
              <a:solidFill>
                <a:srgbClr val="00325C"/>
              </a:solidFill>
              <a:latin typeface="Century Gothic" panose="020B0502020202020204" pitchFamily="34" charset="0"/>
            </a:endParaRPr>
          </a:p>
        </p:txBody>
      </p:sp>
      <p:sp>
        <p:nvSpPr>
          <p:cNvPr id="18" name="Rectangle 17"/>
          <p:cNvSpPr/>
          <p:nvPr/>
        </p:nvSpPr>
        <p:spPr>
          <a:xfrm>
            <a:off x="-12703" y="9715500"/>
            <a:ext cx="7327903" cy="338554"/>
          </a:xfrm>
          <a:prstGeom prst="rect">
            <a:avLst/>
          </a:prstGeom>
        </p:spPr>
        <p:txBody>
          <a:bodyPr wrap="square" anchor="ctr">
            <a:spAutoFit/>
          </a:bodyPr>
          <a:lstStyle/>
          <a:p>
            <a:pPr algn="ctr"/>
            <a:r>
              <a:rPr lang="en-US" sz="900" dirty="0">
                <a:solidFill>
                  <a:schemeClr val="accent1">
                    <a:lumMod val="50000"/>
                  </a:schemeClr>
                </a:solidFill>
                <a:latin typeface="Century Gothic" panose="020B0502020202020204" pitchFamily="34" charset="0"/>
                <a:hlinkClick r:id="rId3"/>
              </a:rPr>
              <a:t>www.jenkinsonandmoore.com</a:t>
            </a:r>
            <a:endParaRPr lang="en-US" sz="900" dirty="0">
              <a:solidFill>
                <a:schemeClr val="accent1">
                  <a:lumMod val="50000"/>
                </a:schemeClr>
              </a:solidFill>
              <a:latin typeface="Century Gothic" panose="020B0502020202020204" pitchFamily="34" charset="0"/>
            </a:endParaRPr>
          </a:p>
          <a:p>
            <a:pPr algn="ctr"/>
            <a:r>
              <a:rPr lang="en-US" sz="700" dirty="0">
                <a:solidFill>
                  <a:schemeClr val="accent1">
                    <a:lumMod val="50000"/>
                  </a:schemeClr>
                </a:solidFill>
                <a:latin typeface="Century Gothic" panose="020B0502020202020204" pitchFamily="34" charset="0"/>
              </a:rPr>
              <a:t>Jenkinson &amp; Moore, LLC | Carolina One Real Estate | 1503 Palm Blvd | Isle of Palms, SC 29451-2280</a:t>
            </a:r>
          </a:p>
        </p:txBody>
      </p:sp>
      <p:sp>
        <p:nvSpPr>
          <p:cNvPr id="23" name="Rectangle 22"/>
          <p:cNvSpPr/>
          <p:nvPr/>
        </p:nvSpPr>
        <p:spPr>
          <a:xfrm>
            <a:off x="3230943" y="56095"/>
            <a:ext cx="7315200" cy="1077218"/>
          </a:xfrm>
          <a:prstGeom prst="rect">
            <a:avLst/>
          </a:prstGeom>
          <a:noFill/>
        </p:spPr>
        <p:txBody>
          <a:bodyPr wrap="square">
            <a:spAutoFit/>
          </a:bodyPr>
          <a:lstStyle/>
          <a:p>
            <a:pPr algn="r"/>
            <a:r>
              <a:rPr lang="en-US" sz="1600" b="1" i="1" dirty="0">
                <a:ln w="3175">
                  <a:solidFill>
                    <a:srgbClr val="FFC000"/>
                  </a:solidFill>
                </a:ln>
                <a:solidFill>
                  <a:srgbClr val="FFFF00"/>
                </a:solidFill>
                <a:effectLst>
                  <a:outerShdw blurRad="38100" dist="38100" dir="2700000" algn="tl">
                    <a:srgbClr val="000000">
                      <a:alpha val="43137"/>
                    </a:srgbClr>
                  </a:outerShdw>
                </a:effectLst>
                <a:latin typeface="Century Gothic" panose="020B0502020202020204" pitchFamily="34" charset="0"/>
              </a:rPr>
              <a:t>Price Reduced To $1,000,000!</a:t>
            </a:r>
          </a:p>
          <a:p>
            <a:pPr algn="r"/>
            <a:r>
              <a:rPr lang="en-US" sz="1600" b="1" i="1" dirty="0">
                <a:ln w="3175">
                  <a:solidFill>
                    <a:srgbClr val="FFC000"/>
                  </a:solidFill>
                </a:ln>
                <a:solidFill>
                  <a:srgbClr val="FFFF00"/>
                </a:solidFill>
                <a:effectLst>
                  <a:outerShdw blurRad="38100" dist="38100" dir="2700000" algn="tl">
                    <a:srgbClr val="000000">
                      <a:alpha val="43137"/>
                    </a:srgbClr>
                  </a:outerShdw>
                </a:effectLst>
                <a:latin typeface="Century Gothic" panose="020B0502020202020204" pitchFamily="34" charset="0"/>
              </a:rPr>
              <a:t>Plus Sellers Offering A $25,000</a:t>
            </a:r>
          </a:p>
          <a:p>
            <a:pPr algn="r"/>
            <a:r>
              <a:rPr lang="en-US" sz="1600" b="1" i="1" dirty="0">
                <a:ln w="3175">
                  <a:solidFill>
                    <a:srgbClr val="FFC000"/>
                  </a:solidFill>
                </a:ln>
                <a:solidFill>
                  <a:srgbClr val="FFFF00"/>
                </a:solidFill>
                <a:effectLst>
                  <a:outerShdw blurRad="38100" dist="38100" dir="2700000" algn="tl">
                    <a:srgbClr val="000000">
                      <a:alpha val="43137"/>
                    </a:srgbClr>
                  </a:outerShdw>
                </a:effectLst>
                <a:latin typeface="Century Gothic" panose="020B0502020202020204" pitchFamily="34" charset="0"/>
              </a:rPr>
              <a:t>Allowance To Buyer</a:t>
            </a:r>
          </a:p>
          <a:p>
            <a:pPr algn="r"/>
            <a:r>
              <a:rPr lang="en-US" sz="1600" b="1" i="1" dirty="0">
                <a:ln w="3175">
                  <a:solidFill>
                    <a:srgbClr val="FFC000"/>
                  </a:solidFill>
                </a:ln>
                <a:solidFill>
                  <a:srgbClr val="FFFF00"/>
                </a:solidFill>
                <a:effectLst>
                  <a:outerShdw blurRad="38100" dist="38100" dir="2700000" algn="tl">
                    <a:srgbClr val="000000">
                      <a:alpha val="43137"/>
                    </a:srgbClr>
                  </a:outerShdw>
                </a:effectLst>
                <a:latin typeface="Century Gothic" panose="020B0502020202020204" pitchFamily="34" charset="0"/>
              </a:rPr>
              <a:t>W/ Acceptable Offer!</a:t>
            </a:r>
            <a:endParaRPr lang="en-US" sz="1200" b="1" i="1" dirty="0">
              <a:ln w="3175">
                <a:solidFill>
                  <a:srgbClr val="FFC000"/>
                </a:solidFill>
              </a:ln>
              <a:solidFill>
                <a:srgbClr val="FFFF00"/>
              </a:solidFill>
              <a:effectLst>
                <a:outerShdw blurRad="38100" dist="38100" dir="2700000" algn="tl">
                  <a:srgbClr val="000000">
                    <a:alpha val="43137"/>
                  </a:srgbClr>
                </a:outerShdw>
              </a:effectLst>
              <a:latin typeface="Century Gothic" panose="020B0502020202020204" pitchFamily="34" charset="0"/>
            </a:endParaRPr>
          </a:p>
        </p:txBody>
      </p:sp>
      <p:sp>
        <p:nvSpPr>
          <p:cNvPr id="2" name="Title 1"/>
          <p:cNvSpPr>
            <a:spLocks noGrp="1"/>
          </p:cNvSpPr>
          <p:nvPr>
            <p:ph type="ctrTitle"/>
          </p:nvPr>
        </p:nvSpPr>
        <p:spPr>
          <a:xfrm>
            <a:off x="0" y="4140743"/>
            <a:ext cx="7307260" cy="734577"/>
          </a:xfrm>
        </p:spPr>
        <p:txBody>
          <a:bodyPr anchor="ctr">
            <a:noAutofit/>
            <a:scene3d>
              <a:camera prst="orthographicFront"/>
              <a:lightRig rig="soft" dir="t">
                <a:rot lat="0" lon="0" rev="17220000"/>
              </a:lightRig>
            </a:scene3d>
            <a:sp3d prstMaterial="softEdge"/>
          </a:bodyPr>
          <a:lstStyle/>
          <a:p>
            <a:r>
              <a:rPr lang="en-US" sz="24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15 44th Avenue</a:t>
            </a:r>
            <a:br>
              <a:rPr lang="en-US" sz="28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8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Isle of Palms, SC 29451 ~ MLS# 18014158 ~ $1,000,000</a:t>
            </a:r>
            <a:endParaRPr lang="en-US" sz="16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5" name="Diagonal Stripe 4"/>
          <p:cNvSpPr/>
          <p:nvPr/>
        </p:nvSpPr>
        <p:spPr>
          <a:xfrm>
            <a:off x="-11858" y="-1"/>
            <a:ext cx="2297858" cy="2286001"/>
          </a:xfrm>
          <a:prstGeom prst="diagStripe">
            <a:avLst/>
          </a:prstGeom>
          <a:solidFill>
            <a:srgbClr val="FFFF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8881390">
            <a:off x="-191149" y="570066"/>
            <a:ext cx="2084225" cy="584775"/>
          </a:xfrm>
          <a:prstGeom prst="rect">
            <a:avLst/>
          </a:prstGeom>
          <a:noFill/>
        </p:spPr>
        <p:txBody>
          <a:bodyPr wrap="none" rtlCol="0">
            <a:spAutoFit/>
          </a:bodyPr>
          <a:lstStyle/>
          <a:p>
            <a:pPr algn="ctr"/>
            <a:r>
              <a:rPr lang="en-US" sz="1600" b="1" dirty="0">
                <a:effectLst>
                  <a:outerShdw blurRad="38100" dist="38100" dir="2700000" algn="tl">
                    <a:srgbClr val="000000">
                      <a:alpha val="43137"/>
                    </a:srgbClr>
                  </a:outerShdw>
                </a:effectLst>
                <a:latin typeface="Trebuchet MS" panose="020B0603020202020204" pitchFamily="34" charset="0"/>
              </a:rPr>
              <a:t>Open House Sunday</a:t>
            </a:r>
          </a:p>
          <a:p>
            <a:pPr algn="ctr"/>
            <a:r>
              <a:rPr lang="en-US" sz="1600" b="1" dirty="0">
                <a:effectLst>
                  <a:outerShdw blurRad="38100" dist="38100" dir="2700000" algn="tl">
                    <a:srgbClr val="000000">
                      <a:alpha val="43137"/>
                    </a:srgbClr>
                  </a:outerShdw>
                </a:effectLst>
                <a:latin typeface="Trebuchet MS" panose="020B0603020202020204" pitchFamily="34" charset="0"/>
              </a:rPr>
              <a:t>July 8th 2-4 PM!</a:t>
            </a:r>
            <a:endParaRPr lang="en-US" sz="1600" b="1" i="1" dirty="0">
              <a:effectLst>
                <a:outerShdw blurRad="38100" dist="38100" dir="2700000" algn="tl">
                  <a:srgbClr val="000000">
                    <a:alpha val="43137"/>
                  </a:srgbClr>
                </a:outerShdw>
              </a:effectLst>
              <a:latin typeface="Trebuchet MS" panose="020B0603020202020204" pitchFamily="34" charset="0"/>
            </a:endParaRPr>
          </a:p>
        </p:txBody>
      </p:sp>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9440" y="4961064"/>
            <a:ext cx="1367427" cy="911618"/>
          </a:xfrm>
          <a:prstGeom prst="rect">
            <a:avLst/>
          </a:prstGeom>
          <a:ln>
            <a:noFill/>
          </a:ln>
        </p:spPr>
      </p:pic>
      <p:pic>
        <p:nvPicPr>
          <p:cNvPr id="27" name="Picture 2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8808" y="7945050"/>
            <a:ext cx="1367379" cy="911586"/>
          </a:xfrm>
          <a:prstGeom prst="rect">
            <a:avLst/>
          </a:prstGeom>
          <a:ln>
            <a:noFill/>
          </a:ln>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8502" y="5955829"/>
            <a:ext cx="1367196" cy="911464"/>
          </a:xfrm>
          <a:prstGeom prst="rect">
            <a:avLst/>
          </a:prstGeom>
          <a:ln>
            <a:noFill/>
          </a:ln>
        </p:spPr>
      </p:pic>
      <p:pic>
        <p:nvPicPr>
          <p:cNvPr id="20" name="Picture 1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230944" y="9140964"/>
            <a:ext cx="849342" cy="604274"/>
          </a:xfrm>
          <a:prstGeom prst="rect">
            <a:avLst/>
          </a:prstGeom>
          <a:ln w="12700">
            <a:no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458200" y="9249920"/>
            <a:ext cx="850392" cy="425903"/>
          </a:xfrm>
          <a:prstGeom prst="rect">
            <a:avLst/>
          </a:prstGeom>
        </p:spPr>
      </p:pic>
      <p:sp>
        <p:nvSpPr>
          <p:cNvPr id="16" name="Rectangle 15"/>
          <p:cNvSpPr/>
          <p:nvPr/>
        </p:nvSpPr>
        <p:spPr>
          <a:xfrm>
            <a:off x="4080209" y="9140964"/>
            <a:ext cx="3232927" cy="707886"/>
          </a:xfrm>
          <a:prstGeom prst="rect">
            <a:avLst/>
          </a:prstGeom>
        </p:spPr>
        <p:txBody>
          <a:bodyPr wrap="square">
            <a:spAutoFit/>
          </a:bodyPr>
          <a:lstStyle/>
          <a:p>
            <a:pPr algn="r"/>
            <a:r>
              <a:rPr lang="en-US" sz="1600" dirty="0">
                <a:solidFill>
                  <a:srgbClr val="00325C"/>
                </a:solidFill>
                <a:latin typeface="Century Gothic" panose="020B0502020202020204" pitchFamily="34" charset="0"/>
              </a:rPr>
              <a:t>Beth Moore</a:t>
            </a:r>
          </a:p>
          <a:p>
            <a:pPr algn="r"/>
            <a:r>
              <a:rPr lang="pt-BR" sz="1200">
                <a:solidFill>
                  <a:srgbClr val="00325C"/>
                </a:solidFill>
                <a:latin typeface="Century Gothic" panose="020B0502020202020204" pitchFamily="34" charset="0"/>
              </a:rPr>
              <a:t>M </a:t>
            </a:r>
            <a:r>
              <a:rPr lang="pt-BR" sz="1200" dirty="0">
                <a:solidFill>
                  <a:srgbClr val="00325C"/>
                </a:solidFill>
                <a:latin typeface="Century Gothic" panose="020B0502020202020204" pitchFamily="34" charset="0"/>
              </a:rPr>
              <a:t>(843) 532-4892</a:t>
            </a:r>
          </a:p>
          <a:p>
            <a:pPr algn="r"/>
            <a:r>
              <a:rPr lang="pt-BR" sz="1200" dirty="0">
                <a:solidFill>
                  <a:srgbClr val="00325C"/>
                </a:solidFill>
                <a:latin typeface="Century Gothic" panose="020B0502020202020204" pitchFamily="34" charset="0"/>
              </a:rPr>
              <a:t>bmoore@carolinaone.com</a:t>
            </a:r>
            <a:endParaRPr lang="en-US" sz="1050" dirty="0">
              <a:solidFill>
                <a:srgbClr val="00325C"/>
              </a:solidFill>
              <a:latin typeface="Century Gothic" panose="020B0502020202020204" pitchFamily="34" charset="0"/>
            </a:endParaRPr>
          </a:p>
        </p:txBody>
      </p:sp>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8502" y="6950440"/>
            <a:ext cx="1367196" cy="911464"/>
          </a:xfrm>
          <a:prstGeom prst="rect">
            <a:avLst/>
          </a:prstGeom>
          <a:ln>
            <a:noFill/>
          </a:ln>
        </p:spPr>
      </p:pic>
      <p:pic>
        <p:nvPicPr>
          <p:cNvPr id="26" name="Picture 2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867369" y="4958468"/>
            <a:ext cx="1367427" cy="911618"/>
          </a:xfrm>
          <a:prstGeom prst="rect">
            <a:avLst/>
          </a:prstGeom>
          <a:ln>
            <a:noFill/>
          </a:ln>
        </p:spPr>
      </p:pic>
      <p:pic>
        <p:nvPicPr>
          <p:cNvPr id="28" name="Picture 2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867832" y="7945050"/>
            <a:ext cx="1365478" cy="906667"/>
          </a:xfrm>
          <a:prstGeom prst="rect">
            <a:avLst/>
          </a:prstGeom>
          <a:ln>
            <a:noFill/>
          </a:ln>
        </p:spPr>
      </p:pic>
      <p:pic>
        <p:nvPicPr>
          <p:cNvPr id="29" name="Picture 2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867599" y="5950637"/>
            <a:ext cx="1367196" cy="911464"/>
          </a:xfrm>
          <a:prstGeom prst="rect">
            <a:avLst/>
          </a:prstGeom>
          <a:ln>
            <a:noFill/>
          </a:ln>
        </p:spPr>
      </p:pic>
      <p:pic>
        <p:nvPicPr>
          <p:cNvPr id="30" name="Picture 2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68871" y="6943284"/>
            <a:ext cx="1363400" cy="908933"/>
          </a:xfrm>
          <a:prstGeom prst="rect">
            <a:avLst/>
          </a:prstGeom>
          <a:ln>
            <a:no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430</TotalTime>
  <Words>359</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Trebuchet MS</vt:lpstr>
      <vt:lpstr>Wingdings</vt:lpstr>
      <vt:lpstr>Wingdings 2</vt:lpstr>
      <vt:lpstr>Wingdings 3</vt:lpstr>
      <vt:lpstr>Apex</vt:lpstr>
      <vt:lpstr>15 44th Avenue Isle of Palms, SC 29451 ~ MLS# 18014158 ~ $1,000,000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80</cp:revision>
  <dcterms:created xsi:type="dcterms:W3CDTF">2006-08-16T00:00:00Z</dcterms:created>
  <dcterms:modified xsi:type="dcterms:W3CDTF">2018-07-05T21:41:06Z</dcterms:modified>
</cp:coreProperties>
</file>