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772400" cy="10064750"/>
  <p:notesSz cx="7772400" cy="10064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303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3406" y="3120072"/>
            <a:ext cx="6611937" cy="2113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6812" y="5636260"/>
            <a:ext cx="5445125" cy="2516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937" y="2314892"/>
            <a:ext cx="3383756" cy="6642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6056" y="2314892"/>
            <a:ext cx="3383756" cy="6642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7515" y="0"/>
            <a:ext cx="7679324" cy="1006431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76548" y="0"/>
            <a:ext cx="2408732" cy="173108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6036" y="2062581"/>
            <a:ext cx="7193762" cy="410436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1254" y="6309012"/>
            <a:ext cx="443884" cy="42612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355596" y="6382918"/>
            <a:ext cx="411332" cy="29888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116828" y="6359354"/>
            <a:ext cx="337352" cy="40245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196459" y="7806410"/>
            <a:ext cx="2394012" cy="1816963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4955219" y="7904078"/>
            <a:ext cx="0" cy="1979930"/>
          </a:xfrm>
          <a:custGeom>
            <a:avLst/>
            <a:gdLst/>
            <a:ahLst/>
            <a:cxnLst/>
            <a:rect l="l" t="t" r="r" b="b"/>
            <a:pathLst>
              <a:path h="1979929">
                <a:moveTo>
                  <a:pt x="0" y="1979726"/>
                </a:moveTo>
                <a:lnTo>
                  <a:pt x="0" y="0"/>
                </a:lnTo>
              </a:path>
            </a:pathLst>
          </a:custGeom>
          <a:ln w="8877">
            <a:solidFill>
              <a:srgbClr val="202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937" y="402590"/>
            <a:ext cx="7000875" cy="1610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937" y="2314892"/>
            <a:ext cx="7000875" cy="6642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4775" y="9360218"/>
            <a:ext cx="2489200" cy="503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937" y="9360218"/>
            <a:ext cx="1789112" cy="503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00700" y="9360218"/>
            <a:ext cx="1789112" cy="503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CB91858-0C8F-539F-2035-DF28DC55EDBB}"/>
              </a:ext>
            </a:extLst>
          </p:cNvPr>
          <p:cNvSpPr/>
          <p:nvPr/>
        </p:nvSpPr>
        <p:spPr>
          <a:xfrm>
            <a:off x="0" y="6982155"/>
            <a:ext cx="7772400" cy="3082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1907920" y="-184544"/>
            <a:ext cx="3123565" cy="3712210"/>
          </a:xfrm>
          <a:prstGeom prst="rect">
            <a:avLst/>
          </a:prstGeom>
        </p:spPr>
        <p:txBody>
          <a:bodyPr vert="horz" wrap="square" lIns="0" tIns="499745" rIns="0" bIns="0" rtlCol="0">
            <a:spAutoFit/>
          </a:bodyPr>
          <a:lstStyle/>
          <a:p>
            <a:pPr marL="264160">
              <a:lnSpc>
                <a:spcPct val="100000"/>
              </a:lnSpc>
              <a:spcBef>
                <a:spcPts val="3935"/>
              </a:spcBef>
            </a:pPr>
            <a:r>
              <a:rPr lang="en-US" sz="6300" b="1" spc="-730" dirty="0">
                <a:solidFill>
                  <a:srgbClr val="232424"/>
                </a:solidFill>
                <a:latin typeface="Times New Roman"/>
                <a:cs typeface="Times New Roman"/>
              </a:rPr>
              <a:t>JUS</a:t>
            </a:r>
            <a:endParaRPr lang="en-US" sz="6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2000" b="1" spc="-60" dirty="0">
                <a:solidFill>
                  <a:srgbClr val="161616"/>
                </a:solidFill>
                <a:latin typeface="Times New Roman"/>
                <a:cs typeface="Times New Roman"/>
              </a:rPr>
              <a:t>9714</a:t>
            </a:r>
            <a:r>
              <a:rPr sz="2000" b="1" spc="-3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1750" b="1" spc="-60" dirty="0">
                <a:solidFill>
                  <a:srgbClr val="161616"/>
                </a:solidFill>
                <a:latin typeface="Times New Roman"/>
                <a:cs typeface="Times New Roman"/>
              </a:rPr>
              <a:t>ROSEBERRY</a:t>
            </a:r>
            <a:r>
              <a:rPr sz="1750" b="1" spc="-2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1750" b="1" spc="-10" dirty="0">
                <a:solidFill>
                  <a:srgbClr val="161616"/>
                </a:solidFill>
                <a:latin typeface="Times New Roman"/>
                <a:cs typeface="Times New Roman"/>
              </a:rPr>
              <a:t>STREE</a:t>
            </a:r>
            <a:endParaRPr sz="1750" dirty="0">
              <a:latin typeface="Times New Roman"/>
              <a:cs typeface="Times New Roman"/>
            </a:endParaRPr>
          </a:p>
          <a:p>
            <a:pPr marL="755015">
              <a:lnSpc>
                <a:spcPct val="100000"/>
              </a:lnSpc>
              <a:spcBef>
                <a:spcPts val="575"/>
              </a:spcBef>
            </a:pPr>
            <a:r>
              <a:rPr sz="1650" b="1" spc="140" dirty="0">
                <a:solidFill>
                  <a:srgbClr val="1E1E1E"/>
                </a:solidFill>
                <a:latin typeface="Arial"/>
                <a:cs typeface="Arial"/>
              </a:rPr>
              <a:t>MOTIVATED</a:t>
            </a:r>
            <a:r>
              <a:rPr sz="1650" b="1" spc="10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1E1E1E"/>
                </a:solidFill>
                <a:latin typeface="Arial"/>
                <a:cs typeface="Arial"/>
              </a:rPr>
              <a:t>SELLER!</a:t>
            </a:r>
            <a:endParaRPr sz="1650" dirty="0">
              <a:latin typeface="Arial"/>
              <a:cs typeface="Arial"/>
            </a:endParaRPr>
          </a:p>
          <a:p>
            <a:pPr marL="283845" algn="ctr">
              <a:lnSpc>
                <a:spcPct val="100000"/>
              </a:lnSpc>
              <a:spcBef>
                <a:spcPts val="430"/>
              </a:spcBef>
            </a:pPr>
            <a:r>
              <a:rPr sz="850" i="1" spc="570" dirty="0">
                <a:solidFill>
                  <a:srgbClr val="5C5F63"/>
                </a:solidFill>
                <a:latin typeface="Times New Roman"/>
                <a:cs typeface="Times New Roman"/>
              </a:rPr>
              <a:t>/</a:t>
            </a:r>
            <a:endParaRPr sz="850" dirty="0">
              <a:latin typeface="Times New Roman"/>
              <a:cs typeface="Times New Roman"/>
            </a:endParaRPr>
          </a:p>
          <a:p>
            <a:pPr marR="426720" algn="ctr">
              <a:lnSpc>
                <a:spcPct val="100000"/>
              </a:lnSpc>
              <a:spcBef>
                <a:spcPts val="355"/>
              </a:spcBef>
            </a:pPr>
            <a:r>
              <a:rPr sz="850" i="1" spc="360" dirty="0">
                <a:solidFill>
                  <a:srgbClr val="5C5F63"/>
                </a:solidFill>
                <a:latin typeface="Times New Roman"/>
                <a:cs typeface="Times New Roman"/>
              </a:rPr>
              <a:t>7</a:t>
            </a:r>
            <a:endParaRPr sz="850" dirty="0">
              <a:latin typeface="Times New Roman"/>
              <a:cs typeface="Times New Roman"/>
            </a:endParaRPr>
          </a:p>
          <a:p>
            <a:pPr marL="995044">
              <a:lnSpc>
                <a:spcPct val="100000"/>
              </a:lnSpc>
              <a:spcBef>
                <a:spcPts val="525"/>
              </a:spcBef>
            </a:pPr>
            <a:r>
              <a:rPr sz="400" spc="295" dirty="0">
                <a:solidFill>
                  <a:srgbClr val="68685F"/>
                </a:solidFill>
                <a:latin typeface="Times New Roman"/>
                <a:cs typeface="Times New Roman"/>
              </a:rPr>
              <a:t>1/</a:t>
            </a:r>
            <a:endParaRPr sz="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400" dirty="0">
              <a:latin typeface="Times New Roman"/>
              <a:cs typeface="Times New Roman"/>
            </a:endParaRPr>
          </a:p>
          <a:p>
            <a:pPr marL="848994" algn="ctr">
              <a:lnSpc>
                <a:spcPct val="100000"/>
              </a:lnSpc>
            </a:pPr>
            <a:r>
              <a:rPr sz="5900" b="1" spc="665" dirty="0">
                <a:solidFill>
                  <a:srgbClr val="717778"/>
                </a:solidFill>
                <a:latin typeface="Agency FB"/>
                <a:cs typeface="Agency FB"/>
              </a:rPr>
              <a:t>ii</a:t>
            </a:r>
            <a:endParaRPr sz="5900" dirty="0">
              <a:latin typeface="Agency FB"/>
              <a:cs typeface="Agency FB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15309" y="4861382"/>
            <a:ext cx="2508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825" dirty="0">
                <a:solidFill>
                  <a:srgbClr val="6F6B6B"/>
                </a:solidFill>
                <a:latin typeface="Times New Roman"/>
                <a:cs typeface="Times New Roman"/>
              </a:rPr>
              <a:t>�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2819" y="6982155"/>
            <a:ext cx="8051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45" dirty="0">
                <a:solidFill>
                  <a:srgbClr val="1C1C1C"/>
                </a:solidFill>
                <a:latin typeface="Avenir Next LT Pro" panose="020B0504020202020204" pitchFamily="34" charset="0"/>
                <a:cs typeface="Cambria"/>
              </a:rPr>
              <a:t>$1,125,000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0383" y="6982155"/>
            <a:ext cx="5143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solidFill>
                  <a:srgbClr val="1C1C1C"/>
                </a:solidFill>
                <a:latin typeface="Avenir Next LT Pro" panose="020B0504020202020204" pitchFamily="34" charset="0"/>
                <a:cs typeface="Myriad Pro Cond"/>
              </a:rPr>
              <a:t>4</a:t>
            </a:r>
            <a:r>
              <a:rPr sz="1200" spc="215" dirty="0">
                <a:solidFill>
                  <a:srgbClr val="1C1C1C"/>
                </a:solidFill>
                <a:latin typeface="Avenir Next LT Pro" panose="020B0504020202020204" pitchFamily="34" charset="0"/>
                <a:cs typeface="Myriad Pro Cond"/>
              </a:rPr>
              <a:t> </a:t>
            </a:r>
            <a:r>
              <a:rPr sz="1200" spc="-60" dirty="0">
                <a:solidFill>
                  <a:srgbClr val="1C1C1C"/>
                </a:solidFill>
                <a:latin typeface="Avenir Next LT Pro" panose="020B0504020202020204" pitchFamily="34" charset="0"/>
                <a:cs typeface="Cambria"/>
              </a:rPr>
              <a:t>BED</a:t>
            </a:r>
            <a:endParaRPr sz="1200" dirty="0">
              <a:latin typeface="Avenir Next LT Pro" panose="020B0504020202020204" pitchFamily="34" charset="0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12324" y="6982155"/>
            <a:ext cx="8051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10" dirty="0">
                <a:solidFill>
                  <a:srgbClr val="1D1D1D"/>
                </a:solidFill>
                <a:latin typeface="Avenir Next LT Pro" panose="020B0504020202020204" pitchFamily="34" charset="0"/>
                <a:cs typeface="Verdana"/>
              </a:rPr>
              <a:t>3.5 </a:t>
            </a:r>
            <a:r>
              <a:rPr sz="1200" spc="-10" dirty="0">
                <a:solidFill>
                  <a:srgbClr val="1D1D1D"/>
                </a:solidFill>
                <a:latin typeface="Avenir Next LT Pro" panose="020B0504020202020204" pitchFamily="34" charset="0"/>
                <a:cs typeface="Verdana"/>
              </a:rPr>
              <a:t>BATH</a:t>
            </a:r>
            <a:endParaRPr sz="1200" dirty="0">
              <a:latin typeface="Avenir Next LT Pro" panose="020B0504020202020204" pitchFamily="34" charset="0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22304" y="6982155"/>
            <a:ext cx="10401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15" dirty="0">
                <a:solidFill>
                  <a:srgbClr val="1B1C1C"/>
                </a:solidFill>
                <a:latin typeface="Avenir Next LT Pro" panose="020B0504020202020204" pitchFamily="34" charset="0"/>
                <a:cs typeface="Cambria"/>
              </a:rPr>
              <a:t>3,000</a:t>
            </a:r>
            <a:r>
              <a:rPr sz="1200" spc="-65" dirty="0">
                <a:solidFill>
                  <a:srgbClr val="1B1C1C"/>
                </a:solidFill>
                <a:latin typeface="Avenir Next LT Pro" panose="020B0504020202020204" pitchFamily="34" charset="0"/>
                <a:cs typeface="Cambria"/>
              </a:rPr>
              <a:t> </a:t>
            </a:r>
            <a:r>
              <a:rPr sz="1200" spc="-45" dirty="0">
                <a:solidFill>
                  <a:srgbClr val="1B1C1C"/>
                </a:solidFill>
                <a:latin typeface="Avenir Next LT Pro" panose="020B0504020202020204" pitchFamily="34" charset="0"/>
                <a:cs typeface="Cambria"/>
              </a:rPr>
              <a:t>SQ</a:t>
            </a:r>
            <a:r>
              <a:rPr lang="en-US" sz="1200" spc="-45" dirty="0">
                <a:solidFill>
                  <a:srgbClr val="1B1C1C"/>
                </a:solidFill>
                <a:latin typeface="Avenir Next LT Pro" panose="020B0504020202020204" pitchFamily="34" charset="0"/>
                <a:cs typeface="Cambria"/>
              </a:rPr>
              <a:t> </a:t>
            </a:r>
            <a:r>
              <a:rPr sz="1200" spc="-45" dirty="0">
                <a:solidFill>
                  <a:srgbClr val="1B1C1C"/>
                </a:solidFill>
                <a:latin typeface="Avenir Next LT Pro" panose="020B0504020202020204" pitchFamily="34" charset="0"/>
                <a:cs typeface="Cambria"/>
              </a:rPr>
              <a:t>FT</a:t>
            </a:r>
            <a:endParaRPr sz="1200" dirty="0">
              <a:latin typeface="Avenir Next LT Pro" panose="020B0504020202020204" pitchFamily="34" charset="0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15457" y="6982155"/>
            <a:ext cx="9499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spc="-114" dirty="0">
                <a:solidFill>
                  <a:srgbClr val="1B1C1C"/>
                </a:solidFill>
                <a:latin typeface="Avenir Next LT Pro" panose="020B0504020202020204" pitchFamily="34" charset="0"/>
                <a:cs typeface="Cambria"/>
              </a:rPr>
              <a:t>0.</a:t>
            </a:r>
            <a:r>
              <a:rPr lang="en-US" sz="1200" spc="-114" dirty="0">
                <a:solidFill>
                  <a:srgbClr val="1B1C1C"/>
                </a:solidFill>
                <a:latin typeface="Avenir Next LT Pro" panose="020B0504020202020204" pitchFamily="34" charset="0"/>
                <a:cs typeface="Cambria"/>
              </a:rPr>
              <a:t>24</a:t>
            </a:r>
            <a:r>
              <a:rPr sz="1200" spc="30" dirty="0">
                <a:solidFill>
                  <a:srgbClr val="1B1C1C"/>
                </a:solidFill>
                <a:latin typeface="Avenir Next LT Pro" panose="020B0504020202020204" pitchFamily="34" charset="0"/>
                <a:cs typeface="Cambria"/>
              </a:rPr>
              <a:t> </a:t>
            </a:r>
            <a:r>
              <a:rPr sz="1200" spc="-20" dirty="0">
                <a:solidFill>
                  <a:srgbClr val="1B1C1C"/>
                </a:solidFill>
                <a:latin typeface="Avenir Next LT Pro" panose="020B0504020202020204" pitchFamily="34" charset="0"/>
                <a:cs typeface="Cambria"/>
              </a:rPr>
              <a:t>ACRES</a:t>
            </a:r>
            <a:endParaRPr sz="1200" dirty="0">
              <a:latin typeface="Avenir Next LT Pro" panose="020B0504020202020204" pitchFamily="34" charset="0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281" y="7342708"/>
            <a:ext cx="4996815" cy="24083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770" spc="85" dirty="0">
                <a:solidFill>
                  <a:srgbClr val="1D1D1D"/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Positioned on a corner lot within a quiet cul-de-sac, this expansive ~3,000 SF home has been thoughtfully redesigned with modern finishes and a layout ideal for large families or multi-generational living. The heart of the home is the open, show-stopping kitchen featuring extensive custom cabinetry, stainless steel appliances, a 36'' gas range, prep sink, wine fridge, solid-surface backsplash, under-mount lighting, and a large island with seating, all overlooking the sunken family den. The den offers soaring vaulted ceilings, a focal-point brick fireplace, and easy access to a newly added powder room, creating an ideal space for everyday living and entertaining.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770" spc="85" dirty="0">
                <a:solidFill>
                  <a:srgbClr val="1D1D1D"/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home offers 4 bedrooms plus a spacious FROG with multiple closets, 3 full baths, and 1 half bath, including dual master suites, one upstairs and one downstairs. The downstairs ensuite doubles perfectly as a home office or guest suite. The upstairs master suite spans over 250 SF and features dual walk-in closets and a spa-like bath with dual vanities, water closet, and an oversized curb-less steam shower. Two additional upstairs bedrooms, a hall bath, convenient laundry room, and the flexible FROG, ideal for a media room, game room, or additional office, round out the second level.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770" spc="85" dirty="0">
                <a:solidFill>
                  <a:srgbClr val="1D1D1D"/>
                </a:solidFill>
                <a:latin typeface="Avenir Next LT Pro Light" panose="020B03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Additional highlights include premium LVP flooring, abundant storage, a two-car garage, and a large rear deck perfect for entertaining. Ideally located just off I-26 with quick access to the airport, Park Circle, downtown Charleston, and more. Preferred lottery zoning for Orange Grove Charter School. A rare, fully updated home in a high-demand neighborhood - this one checks every box.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692775" y="9644583"/>
            <a:ext cx="138366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175" dirty="0">
                <a:solidFill>
                  <a:srgbClr val="2B2B2B"/>
                </a:solidFill>
                <a:latin typeface="Calibri"/>
                <a:cs typeface="Calibri"/>
              </a:rPr>
              <a:t>SCOTT</a:t>
            </a:r>
            <a:r>
              <a:rPr sz="950" spc="140" dirty="0">
                <a:solidFill>
                  <a:srgbClr val="2B2B2B"/>
                </a:solidFill>
                <a:latin typeface="Calibri"/>
                <a:cs typeface="Calibri"/>
              </a:rPr>
              <a:t> </a:t>
            </a:r>
            <a:r>
              <a:rPr sz="950" spc="125" dirty="0">
                <a:solidFill>
                  <a:srgbClr val="2B2B2B"/>
                </a:solidFill>
                <a:latin typeface="Calibri"/>
                <a:cs typeface="Calibri"/>
              </a:rPr>
              <a:t>BASKIN</a:t>
            </a:r>
            <a:r>
              <a:rPr sz="950" spc="105" dirty="0">
                <a:solidFill>
                  <a:srgbClr val="2B2B2B"/>
                </a:solidFill>
                <a:latin typeface="Calibri"/>
                <a:cs typeface="Calibri"/>
              </a:rPr>
              <a:t> </a:t>
            </a:r>
            <a:r>
              <a:rPr sz="950" spc="145" dirty="0">
                <a:solidFill>
                  <a:srgbClr val="2B2B2B"/>
                </a:solidFill>
                <a:latin typeface="Calibri"/>
                <a:cs typeface="Calibri"/>
              </a:rPr>
              <a:t>TEAM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065A8D-C081-2EAE-7E44-87FC868F26D5}"/>
              </a:ext>
            </a:extLst>
          </p:cNvPr>
          <p:cNvSpPr/>
          <p:nvPr/>
        </p:nvSpPr>
        <p:spPr>
          <a:xfrm>
            <a:off x="0" y="0"/>
            <a:ext cx="7772400" cy="6159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F77512-AD66-5D29-F840-7C09AA8FB26D}"/>
              </a:ext>
            </a:extLst>
          </p:cNvPr>
          <p:cNvSpPr txBox="1"/>
          <p:nvPr/>
        </p:nvSpPr>
        <p:spPr>
          <a:xfrm>
            <a:off x="297720" y="1316453"/>
            <a:ext cx="7176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</a:rPr>
              <a:t>15 Windsor Drive</a:t>
            </a:r>
          </a:p>
          <a:p>
            <a:pPr algn="ctr"/>
            <a:r>
              <a:rPr lang="en-US" dirty="0">
                <a:latin typeface="Avenir Next LT Pro" panose="020B0504020202020204" pitchFamily="34" charset="0"/>
              </a:rPr>
              <a:t>Parkshore III | Charleston, SC 29407 | MLS# 26002064 | $1,125,000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E0B940-AF1D-8DEC-DAED-824AA5D261BD}"/>
              </a:ext>
            </a:extLst>
          </p:cNvPr>
          <p:cNvSpPr txBox="1"/>
          <p:nvPr/>
        </p:nvSpPr>
        <p:spPr>
          <a:xfrm>
            <a:off x="0" y="-202565"/>
            <a:ext cx="7772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atin typeface="Rastanty Cortez" panose="02000506000000020003" pitchFamily="2" charset="0"/>
              </a:rPr>
              <a:t>$25k Price Reduction &amp; Open House Sat &amp; </a:t>
            </a:r>
            <a:r>
              <a:rPr lang="en-US" sz="4500" b="1">
                <a:latin typeface="Rastanty Cortez" panose="02000506000000020003" pitchFamily="2" charset="0"/>
              </a:rPr>
              <a:t>Sun 11-1</a:t>
            </a:r>
            <a:endParaRPr lang="en-US" sz="4500" b="1" dirty="0">
              <a:latin typeface="Rastanty Cortez" panose="02000506000000020003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BB338C7-2BE5-A6C4-9C54-5EF42D115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2775" y="7342708"/>
            <a:ext cx="1383665" cy="1355992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0BA4D6-1048-23EE-315A-36DF33180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" t="13617" r="891" b="30926"/>
          <a:stretch>
            <a:fillRect/>
          </a:stretch>
        </p:blipFill>
        <p:spPr>
          <a:xfrm>
            <a:off x="310609" y="2060574"/>
            <a:ext cx="7162831" cy="26839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2944B89-E416-EDC3-3BB9-717E67B395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2" b="20992"/>
          <a:stretch/>
        </p:blipFill>
        <p:spPr>
          <a:xfrm>
            <a:off x="310610" y="4803776"/>
            <a:ext cx="3549682" cy="13559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D57CCC-2883-41E4-0FA4-1994BCA4D9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" t="24859" r="1915" b="19836"/>
          <a:stretch>
            <a:fillRect/>
          </a:stretch>
        </p:blipFill>
        <p:spPr>
          <a:xfrm>
            <a:off x="3912109" y="4803776"/>
            <a:ext cx="3561332" cy="135599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E963D94-297E-692C-B7CC-F9E87F5D3506}"/>
              </a:ext>
            </a:extLst>
          </p:cNvPr>
          <p:cNvSpPr txBox="1"/>
          <p:nvPr/>
        </p:nvSpPr>
        <p:spPr>
          <a:xfrm>
            <a:off x="5181601" y="8842375"/>
            <a:ext cx="2493518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Rastanty Cortez" panose="02000506000000020003" pitchFamily="2" charset="0"/>
              </a:rPr>
              <a:t>Scott Baskin</a:t>
            </a:r>
          </a:p>
          <a:p>
            <a:pPr algn="ctr"/>
            <a:r>
              <a:rPr lang="en-US" sz="1400" dirty="0">
                <a:latin typeface="Avenir Next LT Pro Light" panose="020B03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SCOTT BASKIN TEAM</a:t>
            </a:r>
          </a:p>
          <a:p>
            <a:pPr algn="ctr"/>
            <a:r>
              <a:rPr lang="en-US" sz="1000" dirty="0"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843-324-4139</a:t>
            </a:r>
          </a:p>
          <a:p>
            <a:pPr algn="ctr"/>
            <a:r>
              <a:rPr lang="en-US" sz="1000" dirty="0"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scott@explorecharlestonrealestate.com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185992-597A-6177-4678-57D8EF2E316D}"/>
              </a:ext>
            </a:extLst>
          </p:cNvPr>
          <p:cNvCxnSpPr/>
          <p:nvPr/>
        </p:nvCxnSpPr>
        <p:spPr>
          <a:xfrm>
            <a:off x="5181600" y="7562637"/>
            <a:ext cx="0" cy="23046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4A1564D-D42F-AEEB-3015-4733A23FA74C}"/>
              </a:ext>
            </a:extLst>
          </p:cNvPr>
          <p:cNvSpPr txBox="1"/>
          <p:nvPr/>
        </p:nvSpPr>
        <p:spPr>
          <a:xfrm>
            <a:off x="310608" y="726221"/>
            <a:ext cx="716283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chemeClr val="tx1"/>
                </a:solidFill>
                <a:latin typeface="Avenir Next LT Pro" panose="020B0504020202020204" pitchFamily="34" charset="0"/>
              </a:rPr>
              <a:t>Fully renovated and truly turnkey, 15 Windsor Drive is a rare offering in the highly sought-after Parkshore III neighborhood of Charleston, where homes rarely come to market.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400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Agency FB</vt:lpstr>
      <vt:lpstr>Arial</vt:lpstr>
      <vt:lpstr>Avenir Next LT Pro</vt:lpstr>
      <vt:lpstr>Avenir Next LT Pro Light</vt:lpstr>
      <vt:lpstr>Calibri</vt:lpstr>
      <vt:lpstr>Rastanty Cortez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A. Thomas Price</cp:lastModifiedBy>
  <cp:revision>23</cp:revision>
  <dcterms:created xsi:type="dcterms:W3CDTF">2024-10-10T14:14:31Z</dcterms:created>
  <dcterms:modified xsi:type="dcterms:W3CDTF">2026-02-27T16:47:15Z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2022-07-25T00:00:00Z</vt:filetime>
  </property>
  <property fmtid="{D5CDD505-2E9C-101B-9397-08002B2CF9AE}" pid="3" name="Creator">
    <vt:lpwstr>Adobe Acrobat 22.1</vt:lpwstr>
  </property>
  <property fmtid="{D5CDD505-2E9C-101B-9397-08002B2CF9AE}" pid="4" name="LastSaved">
    <vt:filetime>2024-10-10T00:00:00Z</vt:filetime>
  </property>
  <property fmtid="{D5CDD505-2E9C-101B-9397-08002B2CF9AE}" pid="5" name="Producer">
    <vt:lpwstr>Adobe Acrobat 22.1 Image Conversion Plug-in</vt:lpwstr>
  </property>
</Properties>
</file>