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0" d="100"/>
          <a:sy n="40" d="100"/>
        </p:scale>
        <p:origin x="2886" y="102"/>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2/16/2016</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hyperlink" Target="mailto:nate@mattoneillteam.com" TargetMode="External"/><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777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495800"/>
            <a:ext cx="7772400" cy="838200"/>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Palatino Linotype" panose="02040502050505030304" pitchFamily="18" charset="0"/>
              </a:rPr>
              <a:t>1603 Santee River </a:t>
            </a:r>
            <a:r>
              <a:rPr lang="en-US" sz="2400" dirty="0" smtClean="0">
                <a:solidFill>
                  <a:schemeClr val="bg2">
                    <a:lumMod val="50000"/>
                  </a:schemeClr>
                </a:solidFill>
                <a:latin typeface="Palatino Linotype" panose="02040502050505030304" pitchFamily="18" charset="0"/>
              </a:rPr>
              <a:t>Road</a:t>
            </a:r>
          </a:p>
          <a:p>
            <a:pPr algn="ctr"/>
            <a:r>
              <a:rPr lang="en-US" sz="1800" dirty="0">
                <a:solidFill>
                  <a:schemeClr val="bg2">
                    <a:lumMod val="50000"/>
                  </a:schemeClr>
                </a:solidFill>
                <a:latin typeface="Palatino Linotype" panose="02040502050505030304" pitchFamily="18" charset="0"/>
              </a:rPr>
              <a:t>Saint Stephen, SC 29479 ~ MLS# 15027908 ~ $</a:t>
            </a:r>
            <a:r>
              <a:rPr lang="en-US" sz="1800" dirty="0" smtClean="0">
                <a:solidFill>
                  <a:schemeClr val="bg2">
                    <a:lumMod val="50000"/>
                  </a:schemeClr>
                </a:solidFill>
                <a:latin typeface="Palatino Linotype" panose="02040502050505030304" pitchFamily="18" charset="0"/>
              </a:rPr>
              <a:t>265,000</a:t>
            </a:r>
            <a:endParaRPr lang="en-US" sz="1800" dirty="0">
              <a:solidFill>
                <a:schemeClr val="bg2">
                  <a:lumMod val="50000"/>
                </a:schemeClr>
              </a:solidFill>
              <a:latin typeface="Palatino Linotype" panose="02040502050505030304" pitchFamily="18" charset="0"/>
            </a:endParaRPr>
          </a:p>
        </p:txBody>
      </p:sp>
      <p:sp>
        <p:nvSpPr>
          <p:cNvPr id="3" name="Subtitle 2"/>
          <p:cNvSpPr>
            <a:spLocks noGrp="1"/>
          </p:cNvSpPr>
          <p:nvPr>
            <p:ph type="subTitle" idx="1"/>
          </p:nvPr>
        </p:nvSpPr>
        <p:spPr>
          <a:xfrm>
            <a:off x="1995043" y="5539739"/>
            <a:ext cx="3782314" cy="6842760"/>
          </a:xfrm>
        </p:spPr>
        <p:txBody>
          <a:bodyPr anchor="ctr">
            <a:noAutofit/>
          </a:bodyPr>
          <a:lstStyle/>
          <a:p>
            <a:r>
              <a:rPr lang="en-US" sz="1600" dirty="0">
                <a:solidFill>
                  <a:schemeClr val="tx1"/>
                </a:solidFill>
                <a:latin typeface="Palatino Linotype" panose="02040502050505030304" pitchFamily="18" charset="0"/>
                <a:cs typeface="Times New Roman" panose="02020603050405020304" pitchFamily="18" charset="0"/>
              </a:rPr>
              <a:t>Have you been waiting for the ideal property to make your equestrian dreams a reality? This 30+ acre property comes with around 20 acres of fenced paddocks and over 10 acres of riding trails through the towering trees. </a:t>
            </a:r>
            <a:endParaRPr lang="en-US" sz="1600" dirty="0" smtClean="0">
              <a:solidFill>
                <a:schemeClr val="tx1"/>
              </a:solidFill>
              <a:latin typeface="Palatino Linotype" panose="02040502050505030304" pitchFamily="18" charset="0"/>
              <a:cs typeface="Times New Roman" panose="02020603050405020304" pitchFamily="18" charset="0"/>
            </a:endParaRPr>
          </a:p>
          <a:p>
            <a:endParaRPr lang="en-US" sz="1600" dirty="0">
              <a:solidFill>
                <a:schemeClr val="tx1"/>
              </a:solidFill>
              <a:latin typeface="Palatino Linotype" panose="02040502050505030304" pitchFamily="18" charset="0"/>
              <a:cs typeface="Times New Roman" panose="02020603050405020304" pitchFamily="18" charset="0"/>
            </a:endParaRPr>
          </a:p>
          <a:p>
            <a:r>
              <a:rPr lang="en-US" sz="1600" dirty="0" smtClean="0">
                <a:solidFill>
                  <a:schemeClr val="tx1"/>
                </a:solidFill>
                <a:latin typeface="Palatino Linotype" panose="02040502050505030304" pitchFamily="18" charset="0"/>
                <a:cs typeface="Times New Roman" panose="02020603050405020304" pitchFamily="18" charset="0"/>
              </a:rPr>
              <a:t>A </a:t>
            </a:r>
            <a:r>
              <a:rPr lang="en-US" sz="1600" dirty="0">
                <a:solidFill>
                  <a:schemeClr val="tx1"/>
                </a:solidFill>
                <a:latin typeface="Palatino Linotype" panose="02040502050505030304" pitchFamily="18" charset="0"/>
                <a:cs typeface="Times New Roman" panose="02020603050405020304" pitchFamily="18" charset="0"/>
              </a:rPr>
              <a:t>long winding driveway leads to the circular drive revealing a beautiful six stall barn complete with tack rooms and open tractor bays. The ideal accommodations for your four legged friends. </a:t>
            </a:r>
            <a:endParaRPr lang="en-US" sz="1600" dirty="0" smtClean="0">
              <a:solidFill>
                <a:schemeClr val="tx1"/>
              </a:solidFill>
              <a:latin typeface="Palatino Linotype" panose="02040502050505030304" pitchFamily="18" charset="0"/>
              <a:cs typeface="Times New Roman" panose="02020603050405020304" pitchFamily="18" charset="0"/>
            </a:endParaRPr>
          </a:p>
          <a:p>
            <a:endParaRPr lang="en-US" sz="1600" dirty="0">
              <a:solidFill>
                <a:schemeClr val="tx1"/>
              </a:solidFill>
              <a:latin typeface="Palatino Linotype" panose="02040502050505030304" pitchFamily="18" charset="0"/>
              <a:cs typeface="Times New Roman" panose="02020603050405020304" pitchFamily="18" charset="0"/>
            </a:endParaRPr>
          </a:p>
          <a:p>
            <a:r>
              <a:rPr lang="en-US" sz="1600" dirty="0" smtClean="0">
                <a:solidFill>
                  <a:schemeClr val="tx1"/>
                </a:solidFill>
                <a:latin typeface="Palatino Linotype" panose="02040502050505030304" pitchFamily="18" charset="0"/>
                <a:cs typeface="Times New Roman" panose="02020603050405020304" pitchFamily="18" charset="0"/>
              </a:rPr>
              <a:t>The </a:t>
            </a:r>
            <a:r>
              <a:rPr lang="en-US" sz="1600" dirty="0">
                <a:solidFill>
                  <a:schemeClr val="tx1"/>
                </a:solidFill>
                <a:latin typeface="Palatino Linotype" panose="02040502050505030304" pitchFamily="18" charset="0"/>
                <a:cs typeface="Times New Roman" panose="02020603050405020304" pitchFamily="18" charset="0"/>
              </a:rPr>
              <a:t>land has been cleared, </a:t>
            </a:r>
            <a:r>
              <a:rPr lang="en-US" sz="1600" dirty="0" err="1">
                <a:solidFill>
                  <a:schemeClr val="tx1"/>
                </a:solidFill>
                <a:latin typeface="Palatino Linotype" panose="02040502050505030304" pitchFamily="18" charset="0"/>
                <a:cs typeface="Times New Roman" panose="02020603050405020304" pitchFamily="18" charset="0"/>
              </a:rPr>
              <a:t>perced</a:t>
            </a:r>
            <a:r>
              <a:rPr lang="en-US" sz="1600" dirty="0">
                <a:solidFill>
                  <a:schemeClr val="tx1"/>
                </a:solidFill>
                <a:latin typeface="Palatino Linotype" panose="02040502050505030304" pitchFamily="18" charset="0"/>
                <a:cs typeface="Times New Roman" panose="02020603050405020304" pitchFamily="18" charset="0"/>
              </a:rPr>
              <a:t> and has utilities ready for your custom home to be built. Located in the Francis Marion National Forest, you’re just 15 minutes to Moncks Corner and have access to endless riding/hiking trails that will lead you to the peaceful Santee River. </a:t>
            </a:r>
            <a:endParaRPr lang="en-US" sz="1600" dirty="0" smtClean="0">
              <a:solidFill>
                <a:schemeClr val="tx1"/>
              </a:solidFill>
              <a:latin typeface="Palatino Linotype" panose="02040502050505030304" pitchFamily="18" charset="0"/>
              <a:cs typeface="Times New Roman" panose="02020603050405020304" pitchFamily="18" charset="0"/>
            </a:endParaRPr>
          </a:p>
          <a:p>
            <a:endParaRPr lang="en-US" sz="1600" dirty="0">
              <a:solidFill>
                <a:schemeClr val="tx1"/>
              </a:solidFill>
              <a:latin typeface="Palatino Linotype" panose="02040502050505030304" pitchFamily="18" charset="0"/>
              <a:cs typeface="Times New Roman" panose="02020603050405020304" pitchFamily="18" charset="0"/>
            </a:endParaRPr>
          </a:p>
          <a:p>
            <a:r>
              <a:rPr lang="en-US" sz="1600" dirty="0" smtClean="0">
                <a:solidFill>
                  <a:schemeClr val="tx1"/>
                </a:solidFill>
                <a:latin typeface="Palatino Linotype" panose="02040502050505030304" pitchFamily="18" charset="0"/>
                <a:cs typeface="Times New Roman" panose="02020603050405020304" pitchFamily="18" charset="0"/>
              </a:rPr>
              <a:t>When </a:t>
            </a:r>
            <a:r>
              <a:rPr lang="en-US" sz="1600" dirty="0">
                <a:solidFill>
                  <a:schemeClr val="tx1"/>
                </a:solidFill>
                <a:latin typeface="Palatino Linotype" panose="02040502050505030304" pitchFamily="18" charset="0"/>
                <a:cs typeface="Times New Roman" panose="02020603050405020304" pitchFamily="18" charset="0"/>
              </a:rPr>
              <a:t>it comes to having a private retreat for you and your horses, it doesn’t get much better than this.</a:t>
            </a:r>
          </a:p>
        </p:txBody>
      </p:sp>
      <p:sp>
        <p:nvSpPr>
          <p:cNvPr id="5" name="Rectangle 4"/>
          <p:cNvSpPr/>
          <p:nvPr/>
        </p:nvSpPr>
        <p:spPr>
          <a:xfrm>
            <a:off x="0" y="0"/>
            <a:ext cx="7772400" cy="646331"/>
          </a:xfrm>
          <a:prstGeom prst="rect">
            <a:avLst/>
          </a:prstGeom>
        </p:spPr>
        <p:txBody>
          <a:bodyPr wrap="square">
            <a:spAutoFit/>
          </a:bodyPr>
          <a:lstStyle/>
          <a:p>
            <a:pPr algn="ctr"/>
            <a:r>
              <a:rPr lang="en-US" sz="3600" b="1" dirty="0" smtClean="0">
                <a:ln>
                  <a:solidFill>
                    <a:schemeClr val="tx1"/>
                  </a:solidFill>
                </a:ln>
                <a:solidFill>
                  <a:schemeClr val="bg1"/>
                </a:solidFill>
                <a:effectLst>
                  <a:outerShdw blurRad="50800" dist="38100" dir="5400000" algn="t" rotWithShape="0">
                    <a:prstClr val="black">
                      <a:alpha val="40000"/>
                    </a:prstClr>
                  </a:outerShdw>
                </a:effectLst>
                <a:latin typeface="Palatino Linotype" panose="02040502050505030304" pitchFamily="18" charset="0"/>
                <a:cs typeface="Times New Roman" panose="02020603050405020304" pitchFamily="18" charset="0"/>
              </a:rPr>
              <a:t>Equestrian Acreage</a:t>
            </a:r>
            <a:endParaRPr lang="en-US" sz="3600" b="1" dirty="0">
              <a:ln>
                <a:solidFill>
                  <a:schemeClr val="tx1"/>
                </a:solidFill>
              </a:ln>
              <a:solidFill>
                <a:schemeClr val="bg1"/>
              </a:solidFill>
              <a:effectLst>
                <a:outerShdw blurRad="50800" dist="38100" dir="5400000" algn="t" rotWithShape="0">
                  <a:prstClr val="black">
                    <a:alpha val="40000"/>
                  </a:prstClr>
                </a:outerShdw>
              </a:effectLst>
              <a:latin typeface="Palatino Linotype" panose="0204050205050503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0"/>
            <a:ext cx="1709848" cy="1271766"/>
          </a:xfrm>
          <a:prstGeom prst="rect">
            <a:avLst/>
          </a:prstGeom>
          <a:ln>
            <a:noFill/>
          </a:ln>
          <a:effectLst>
            <a:outerShdw blurRad="292100" dist="139700" dir="2700000" algn="tl" rotWithShape="0">
              <a:srgbClr val="333333">
                <a:alpha val="65000"/>
              </a:srgbClr>
            </a:outerShdw>
          </a:effectLst>
        </p:spPr>
      </p:pic>
      <p:sp>
        <p:nvSpPr>
          <p:cNvPr id="7" name="Right Brace 6"/>
          <p:cNvSpPr/>
          <p:nvPr/>
        </p:nvSpPr>
        <p:spPr>
          <a:xfrm rot="16200000">
            <a:off x="3771901" y="3571373"/>
            <a:ext cx="228599" cy="3601453"/>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0" y="12435840"/>
            <a:ext cx="7772400" cy="36576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Palatino Linotype" panose="02040502050505030304" pitchFamily="18" charset="0"/>
              </a:rPr>
              <a:t>Nate Gainey     </a:t>
            </a:r>
            <a:r>
              <a:rPr lang="en-US" sz="1600" dirty="0" smtClean="0">
                <a:solidFill>
                  <a:schemeClr val="tx1"/>
                </a:solidFill>
                <a:latin typeface="Palatino Linotype" panose="02040502050505030304" pitchFamily="18" charset="0"/>
                <a:hlinkClick r:id="rId5"/>
              </a:rPr>
              <a:t>nate@mattoneillteam.com</a:t>
            </a:r>
            <a:r>
              <a:rPr lang="en-US" sz="1600" dirty="0" smtClean="0">
                <a:solidFill>
                  <a:schemeClr val="tx1"/>
                </a:solidFill>
                <a:latin typeface="Palatino Linotype" panose="02040502050505030304" pitchFamily="18" charset="0"/>
              </a:rPr>
              <a:t> </a:t>
            </a:r>
            <a:r>
              <a:rPr lang="en-US" sz="1600" dirty="0">
                <a:solidFill>
                  <a:schemeClr val="tx1"/>
                </a:solidFill>
                <a:latin typeface="Palatino Linotype" panose="02040502050505030304" pitchFamily="18" charset="0"/>
              </a:rPr>
              <a:t>843-513-2038</a:t>
            </a:r>
            <a:r>
              <a:rPr lang="en-US" sz="1600" dirty="0" smtClean="0">
                <a:solidFill>
                  <a:schemeClr val="tx1"/>
                </a:solidFill>
                <a:latin typeface="Palatino Linotype" panose="02040502050505030304" pitchFamily="18" charset="0"/>
              </a:rPr>
              <a:t> </a:t>
            </a:r>
            <a:endParaRPr lang="en-US" sz="1600" u="sng" dirty="0">
              <a:solidFill>
                <a:schemeClr val="tx1"/>
              </a:solidFill>
              <a:latin typeface="Palatino Linotype" panose="02040502050505030304"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539739"/>
            <a:ext cx="1989512" cy="132588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298179"/>
            <a:ext cx="1993900" cy="132588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918959"/>
            <a:ext cx="1993900" cy="132588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9677399"/>
            <a:ext cx="1993900" cy="132588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1056619"/>
            <a:ext cx="1989512" cy="1325880"/>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77579" y="5539739"/>
            <a:ext cx="1988820" cy="1325880"/>
          </a:xfrm>
          <a:prstGeom prst="rect">
            <a:avLst/>
          </a:prstGeom>
        </p:spPr>
      </p:pic>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l="12936"/>
          <a:stretch/>
        </p:blipFill>
        <p:spPr>
          <a:xfrm>
            <a:off x="5777357" y="8298179"/>
            <a:ext cx="1989042" cy="1325880"/>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70658" y="6918959"/>
            <a:ext cx="1995741" cy="1325880"/>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70658" y="9677399"/>
            <a:ext cx="1995741" cy="1325880"/>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70658" y="11056619"/>
            <a:ext cx="1995741" cy="1325880"/>
          </a:xfrm>
          <a:prstGeom prst="rect">
            <a:avLst/>
          </a:prstGeom>
        </p:spPr>
      </p:pic>
    </p:spTree>
    <p:extLst>
      <p:ext uri="{BB962C8B-B14F-4D97-AF65-F5344CB8AC3E}">
        <p14:creationId xmlns:p14="http://schemas.microsoft.com/office/powerpoint/2010/main" val="218805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169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Palatino Linotype</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23</cp:revision>
  <dcterms:created xsi:type="dcterms:W3CDTF">2006-08-16T00:00:00Z</dcterms:created>
  <dcterms:modified xsi:type="dcterms:W3CDTF">2016-02-16T16:53:28Z</dcterms:modified>
</cp:coreProperties>
</file>