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452" y="-17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3963371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24706501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3697151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FB885A-EB02-4743-A12C-256C7A2F890A}"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3204731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FB885A-EB02-4743-A12C-256C7A2F890A}" type="datetimeFigureOut">
              <a:rPr lang="en-US" smtClean="0"/>
              <a:t>8/27/2020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1834786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FB885A-EB02-4743-A12C-256C7A2F890A}"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2206903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FB885A-EB02-4743-A12C-256C7A2F890A}" type="datetimeFigureOut">
              <a:rPr lang="en-US" smtClean="0"/>
              <a:t>8/27/2020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1821172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FB885A-EB02-4743-A12C-256C7A2F890A}" type="datetimeFigureOut">
              <a:rPr lang="en-US" smtClean="0"/>
              <a:t>8/27/2020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3502778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FB885A-EB02-4743-A12C-256C7A2F890A}" type="datetimeFigureOut">
              <a:rPr lang="en-US" smtClean="0"/>
              <a:t>8/27/2020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2515438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FB885A-EB02-4743-A12C-256C7A2F890A}"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948725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FB885A-EB02-4743-A12C-256C7A2F890A}" type="datetimeFigureOut">
              <a:rPr lang="en-US" smtClean="0"/>
              <a:t>8/27/2020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842548-BEAA-4BA2-81E1-4D18AAF18514}" type="slidenum">
              <a:rPr lang="en-US" smtClean="0"/>
              <a:t>‹#›</a:t>
            </a:fld>
            <a:endParaRPr lang="en-US"/>
          </a:p>
        </p:txBody>
      </p:sp>
    </p:spTree>
    <p:extLst>
      <p:ext uri="{BB962C8B-B14F-4D97-AF65-F5344CB8AC3E}">
        <p14:creationId xmlns:p14="http://schemas.microsoft.com/office/powerpoint/2010/main" val="1199102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2FFB885A-EB02-4743-A12C-256C7A2F890A}" type="datetimeFigureOut">
              <a:rPr lang="en-US" smtClean="0"/>
              <a:t>8/27/2020</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B8842548-BEAA-4BA2-81E1-4D18AAF18514}" type="slidenum">
              <a:rPr lang="en-US" smtClean="0"/>
              <a:t>‹#›</a:t>
            </a:fld>
            <a:endParaRPr lang="en-US"/>
          </a:p>
        </p:txBody>
      </p:sp>
    </p:spTree>
    <p:extLst>
      <p:ext uri="{BB962C8B-B14F-4D97-AF65-F5344CB8AC3E}">
        <p14:creationId xmlns:p14="http://schemas.microsoft.com/office/powerpoint/2010/main" val="20015020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F74AB61F-F2F2-4042-81AD-DBD9F2DD10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5486400"/>
          </a:xfrm>
          <a:prstGeom prst="rect">
            <a:avLst/>
          </a:prstGeom>
          <a:noFill/>
          <a:ln w="3175" algn="ctr">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4" name="Text Box 3">
            <a:extLst>
              <a:ext uri="{FF2B5EF4-FFF2-40B4-BE49-F238E27FC236}">
                <a16:creationId xmlns:a16="http://schemas.microsoft.com/office/drawing/2014/main" id="{7F6894C8-8EDD-43FC-AAA4-1E77CCC22483}"/>
              </a:ext>
            </a:extLst>
          </p:cNvPr>
          <p:cNvSpPr txBox="1">
            <a:spLocks noChangeArrowheads="1"/>
          </p:cNvSpPr>
          <p:nvPr/>
        </p:nvSpPr>
        <p:spPr bwMode="auto">
          <a:xfrm>
            <a:off x="228601" y="5560192"/>
            <a:ext cx="7772399"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ctr" anchorCtr="0" compatLnSpc="1">
            <a:prstTxWarp prst="textNoShape">
              <a:avLst/>
            </a:prstTxWarp>
          </a:bodyPr>
          <a:lstStyle/>
          <a:p>
            <a:pPr algn="ctr" defTabSz="914400" eaLnBrk="0" fontAlgn="base" hangingPunct="0">
              <a:spcBef>
                <a:spcPct val="0"/>
              </a:spcBef>
              <a:spcAft>
                <a:spcPct val="0"/>
              </a:spcAft>
            </a:pPr>
            <a:r>
              <a:rPr lang="en-US" altLang="en-US" sz="2400" b="1" dirty="0">
                <a:solidFill>
                  <a:schemeClr val="tx2"/>
                </a:solidFill>
                <a:latin typeface="Segoe UI" panose="020B0502040204020203" pitchFamily="34" charset="0"/>
                <a:cs typeface="Segoe UI" panose="020B0502040204020203" pitchFamily="34" charset="0"/>
              </a:rPr>
              <a:t>1605 Prince Edward Street</a:t>
            </a:r>
          </a:p>
          <a:p>
            <a:pPr algn="ctr" defTabSz="914400" eaLnBrk="0" fontAlgn="base" hangingPunct="0">
              <a:spcBef>
                <a:spcPct val="0"/>
              </a:spcBef>
              <a:spcAft>
                <a:spcPct val="0"/>
              </a:spcAft>
            </a:pPr>
            <a:r>
              <a:rPr lang="en-US" altLang="en-US" sz="2200" dirty="0">
                <a:solidFill>
                  <a:schemeClr val="tx2"/>
                </a:solidFill>
                <a:latin typeface="Segoe UI" panose="020B0502040204020203" pitchFamily="34" charset="0"/>
                <a:cs typeface="Segoe UI" panose="020B0502040204020203" pitchFamily="34" charset="0"/>
              </a:rPr>
              <a:t>Oyster Point ~ Mount Pleasant ~ MLS# 20000286 ~ $400,000</a:t>
            </a:r>
            <a:endParaRPr lang="en-US" altLang="en-US" dirty="0">
              <a:solidFill>
                <a:schemeClr val="tx2"/>
              </a:solidFill>
              <a:latin typeface="Segoe UI" panose="020B0502040204020203" pitchFamily="34" charset="0"/>
              <a:cs typeface="Segoe UI" panose="020B0502040204020203" pitchFamily="34" charset="0"/>
            </a:endParaRPr>
          </a:p>
        </p:txBody>
      </p:sp>
      <p:sp>
        <p:nvSpPr>
          <p:cNvPr id="5" name="Text Box 4">
            <a:extLst>
              <a:ext uri="{FF2B5EF4-FFF2-40B4-BE49-F238E27FC236}">
                <a16:creationId xmlns:a16="http://schemas.microsoft.com/office/drawing/2014/main" id="{9495A12F-971D-4841-A2F2-772888F53A2F}"/>
              </a:ext>
            </a:extLst>
          </p:cNvPr>
          <p:cNvSpPr txBox="1">
            <a:spLocks noChangeArrowheads="1"/>
          </p:cNvSpPr>
          <p:nvPr/>
        </p:nvSpPr>
        <p:spPr bwMode="auto">
          <a:xfrm>
            <a:off x="927895" y="1589"/>
            <a:ext cx="6378575" cy="1830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54864" tIns="54864" rIns="54864" bIns="54864" numCol="1" anchor="t" anchorCtr="0" compatLnSpc="1">
            <a:prstTxWarp prst="textNoShape">
              <a:avLst/>
            </a:prstTxWarp>
          </a:bodyPr>
          <a:lstStyle/>
          <a:p>
            <a:pPr algn="ctr" defTabSz="914400" eaLnBrk="0" fontAlgn="base" hangingPunct="0">
              <a:spcBef>
                <a:spcPct val="0"/>
              </a:spcBef>
              <a:spcAft>
                <a:spcPct val="0"/>
              </a:spcAft>
            </a:pPr>
            <a:r>
              <a:rPr lang="en-US" altLang="en-US" sz="2400" b="1" i="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Short Sale</a:t>
            </a:r>
          </a:p>
        </p:txBody>
      </p:sp>
      <p:sp>
        <p:nvSpPr>
          <p:cNvPr id="6" name="Text Box 5">
            <a:extLst>
              <a:ext uri="{FF2B5EF4-FFF2-40B4-BE49-F238E27FC236}">
                <a16:creationId xmlns:a16="http://schemas.microsoft.com/office/drawing/2014/main" id="{A2F02AF9-A0A0-41C9-B260-F2219C067C54}"/>
              </a:ext>
            </a:extLst>
          </p:cNvPr>
          <p:cNvSpPr txBox="1">
            <a:spLocks noChangeArrowheads="1"/>
          </p:cNvSpPr>
          <p:nvPr/>
        </p:nvSpPr>
        <p:spPr bwMode="auto">
          <a:xfrm>
            <a:off x="233364" y="6359471"/>
            <a:ext cx="7767637" cy="263376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54864" tIns="54864" rIns="54864" bIns="54864" numCol="1" anchor="ctr" anchorCtr="0" compatLnSpc="1">
            <a:prstTxWarp prst="textNoShape">
              <a:avLst/>
            </a:prstTxWarp>
          </a:bodyPr>
          <a:lstStyle/>
          <a:p>
            <a:pPr algn="ctr" defTabSz="914400" eaLnBrk="0" fontAlgn="base" hangingPunct="0">
              <a:spcBef>
                <a:spcPct val="0"/>
              </a:spcBef>
              <a:spcAft>
                <a:spcPct val="0"/>
              </a:spcAft>
            </a:pPr>
            <a:r>
              <a:rPr lang="en-US" altLang="en-US" sz="1700" dirty="0">
                <a:solidFill>
                  <a:schemeClr val="tx2"/>
                </a:solidFill>
                <a:latin typeface="Segoe UI" panose="020B0502040204020203" pitchFamily="34" charset="0"/>
                <a:cs typeface="Segoe UI" panose="020B0502040204020203" pitchFamily="34" charset="0"/>
              </a:rPr>
              <a:t>3BD/2.5BA Townhome in the exclusive Oyster Point Subdivision in the center of Mount Pleasant. Elevated 3 car garage with great storage. Beautiful wood floors throughout the downstairs. The gourmet kitchen flows to a large screened in deck perfect for entertaining or sipping a coffee in the morning sun. </a:t>
            </a:r>
          </a:p>
          <a:p>
            <a:pPr algn="ctr" defTabSz="914400" eaLnBrk="0" fontAlgn="base" hangingPunct="0">
              <a:spcBef>
                <a:spcPct val="0"/>
              </a:spcBef>
              <a:spcAft>
                <a:spcPct val="0"/>
              </a:spcAft>
            </a:pPr>
            <a:endParaRPr lang="en-US" altLang="en-US" sz="1700" dirty="0">
              <a:solidFill>
                <a:schemeClr val="tx2"/>
              </a:solidFill>
              <a:latin typeface="Segoe UI" panose="020B0502040204020203" pitchFamily="34" charset="0"/>
              <a:cs typeface="Segoe UI" panose="020B0502040204020203" pitchFamily="34" charset="0"/>
            </a:endParaRPr>
          </a:p>
          <a:p>
            <a:pPr algn="ctr" defTabSz="914400" eaLnBrk="0" fontAlgn="base" hangingPunct="0">
              <a:spcBef>
                <a:spcPct val="0"/>
              </a:spcBef>
              <a:spcAft>
                <a:spcPct val="0"/>
              </a:spcAft>
            </a:pPr>
            <a:r>
              <a:rPr lang="en-US" altLang="en-US" sz="1700" dirty="0">
                <a:solidFill>
                  <a:schemeClr val="tx2"/>
                </a:solidFill>
                <a:latin typeface="Segoe UI" panose="020B0502040204020203" pitchFamily="34" charset="0"/>
                <a:cs typeface="Segoe UI" panose="020B0502040204020203" pitchFamily="34" charset="0"/>
              </a:rPr>
              <a:t>The amenities of Oyster Point are second to none with an awarding winning neighborhood pool, crab dock, wonderful jog trails, exercise area, club house, and wonderful green spaces throughout the community.</a:t>
            </a:r>
          </a:p>
        </p:txBody>
      </p:sp>
      <p:sp>
        <p:nvSpPr>
          <p:cNvPr id="7" name="Text Box 7">
            <a:extLst>
              <a:ext uri="{FF2B5EF4-FFF2-40B4-BE49-F238E27FC236}">
                <a16:creationId xmlns:a16="http://schemas.microsoft.com/office/drawing/2014/main" id="{8199467C-D16A-45E7-B65C-CEB09D9878FA}"/>
              </a:ext>
            </a:extLst>
          </p:cNvPr>
          <p:cNvSpPr txBox="1">
            <a:spLocks noChangeArrowheads="1"/>
          </p:cNvSpPr>
          <p:nvPr/>
        </p:nvSpPr>
        <p:spPr bwMode="auto">
          <a:xfrm>
            <a:off x="812008" y="9220996"/>
            <a:ext cx="1914525" cy="757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defTabSz="914400" eaLnBrk="0" fontAlgn="base" hangingPunct="0">
              <a:spcBef>
                <a:spcPct val="0"/>
              </a:spcBef>
              <a:spcAft>
                <a:spcPct val="0"/>
              </a:spcAft>
            </a:pPr>
            <a:r>
              <a:rPr lang="en-US" altLang="en-US" sz="1200" b="1">
                <a:solidFill>
                  <a:schemeClr val="tx2"/>
                </a:solidFill>
                <a:latin typeface="Segoe UI" panose="020B0502040204020203" pitchFamily="34" charset="0"/>
                <a:cs typeface="Segoe UI" panose="020B0502040204020203" pitchFamily="34" charset="0"/>
              </a:rPr>
              <a:t>Jason Newhauser</a:t>
            </a:r>
          </a:p>
          <a:p>
            <a:pPr defTabSz="914400" eaLnBrk="0" fontAlgn="base" hangingPunct="0">
              <a:spcBef>
                <a:spcPct val="0"/>
              </a:spcBef>
              <a:spcAft>
                <a:spcPct val="0"/>
              </a:spcAft>
            </a:pPr>
            <a:r>
              <a:rPr lang="en-US" altLang="en-US" sz="1000">
                <a:solidFill>
                  <a:schemeClr val="tx2"/>
                </a:solidFill>
                <a:latin typeface="Segoe UI" panose="020B0502040204020203" pitchFamily="34" charset="0"/>
                <a:cs typeface="Segoe UI" panose="020B0502040204020203" pitchFamily="34" charset="0"/>
              </a:rPr>
              <a:t>(843) 534-6564</a:t>
            </a:r>
          </a:p>
          <a:p>
            <a:pPr defTabSz="914400" eaLnBrk="0" fontAlgn="base" hangingPunct="0">
              <a:spcBef>
                <a:spcPct val="0"/>
              </a:spcBef>
              <a:spcAft>
                <a:spcPct val="0"/>
              </a:spcAft>
            </a:pPr>
            <a:r>
              <a:rPr lang="en-US" altLang="en-US" sz="1000">
                <a:solidFill>
                  <a:schemeClr val="tx2"/>
                </a:solidFill>
                <a:latin typeface="Segoe UI" panose="020B0502040204020203" pitchFamily="34" charset="0"/>
                <a:cs typeface="Segoe UI" panose="020B0502040204020203" pitchFamily="34" charset="0"/>
              </a:rPr>
              <a:t>jasonsellscharleston@gmail.com</a:t>
            </a:r>
          </a:p>
          <a:p>
            <a:pPr defTabSz="914400" eaLnBrk="0" fontAlgn="base" hangingPunct="0">
              <a:spcBef>
                <a:spcPct val="0"/>
              </a:spcBef>
              <a:spcAft>
                <a:spcPct val="0"/>
              </a:spcAft>
            </a:pPr>
            <a:r>
              <a:rPr lang="en-US" altLang="en-US" sz="1000">
                <a:solidFill>
                  <a:schemeClr val="tx2"/>
                </a:solidFill>
                <a:latin typeface="Segoe UI" panose="020B0502040204020203" pitchFamily="34" charset="0"/>
                <a:cs typeface="Segoe UI" panose="020B0502040204020203" pitchFamily="34" charset="0"/>
              </a:rPr>
              <a:t>www.jasonnewhauser.com</a:t>
            </a:r>
            <a:endParaRPr lang="en-US" altLang="en-US">
              <a:solidFill>
                <a:schemeClr val="tx2"/>
              </a:solidFill>
              <a:latin typeface="Segoe UI" panose="020B0502040204020203" pitchFamily="34" charset="0"/>
              <a:cs typeface="Segoe UI" panose="020B0502040204020203" pitchFamily="34" charset="0"/>
            </a:endParaRPr>
          </a:p>
        </p:txBody>
      </p:sp>
      <p:pic>
        <p:nvPicPr>
          <p:cNvPr id="1042" name="Picture 18" descr="4860">
            <a:extLst>
              <a:ext uri="{FF2B5EF4-FFF2-40B4-BE49-F238E27FC236}">
                <a16:creationId xmlns:a16="http://schemas.microsoft.com/office/drawing/2014/main" id="{50C74AA8-4A64-4606-B7EC-B510E03E22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978" r="978"/>
          <a:stretch>
            <a:fillRect/>
          </a:stretch>
        </p:blipFill>
        <p:spPr bwMode="auto">
          <a:xfrm>
            <a:off x="233364" y="9236871"/>
            <a:ext cx="479425" cy="7254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3" name="Picture 19" descr="cbcarolinas">
            <a:extLst>
              <a:ext uri="{FF2B5EF4-FFF2-40B4-BE49-F238E27FC236}">
                <a16:creationId xmlns:a16="http://schemas.microsoft.com/office/drawing/2014/main" id="{ADF90D82-5EFB-4547-850B-70FBE42BA4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8614" y="9251158"/>
            <a:ext cx="1322387" cy="696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8" name="Text Box 20">
            <a:extLst>
              <a:ext uri="{FF2B5EF4-FFF2-40B4-BE49-F238E27FC236}">
                <a16:creationId xmlns:a16="http://schemas.microsoft.com/office/drawing/2014/main" id="{959E4723-29FB-4F56-977B-552D1EDB88B4}"/>
              </a:ext>
            </a:extLst>
          </p:cNvPr>
          <p:cNvSpPr txBox="1">
            <a:spLocks noChangeArrowheads="1"/>
          </p:cNvSpPr>
          <p:nvPr/>
        </p:nvSpPr>
        <p:spPr bwMode="auto">
          <a:xfrm>
            <a:off x="4114800" y="9220996"/>
            <a:ext cx="2563813" cy="7572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algn="r" defTabSz="914400" eaLnBrk="0" fontAlgn="base" hangingPunct="0">
              <a:spcBef>
                <a:spcPct val="0"/>
              </a:spcBef>
              <a:spcAft>
                <a:spcPct val="0"/>
              </a:spcAft>
            </a:pPr>
            <a:r>
              <a:rPr lang="en-US" altLang="en-US" sz="1000" dirty="0">
                <a:solidFill>
                  <a:schemeClr val="tx2"/>
                </a:solidFill>
                <a:latin typeface="Segoe UI" panose="020B0502040204020203" pitchFamily="34" charset="0"/>
                <a:cs typeface="Segoe UI" panose="020B0502040204020203" pitchFamily="34" charset="0"/>
              </a:rPr>
              <a:t>Coldwell Banker Residential Brokerage</a:t>
            </a:r>
          </a:p>
          <a:p>
            <a:pPr algn="r" defTabSz="914400" eaLnBrk="0" fontAlgn="base" hangingPunct="0">
              <a:spcBef>
                <a:spcPct val="0"/>
              </a:spcBef>
              <a:spcAft>
                <a:spcPct val="0"/>
              </a:spcAft>
            </a:pPr>
            <a:r>
              <a:rPr lang="en-US" altLang="en-US" sz="1000" dirty="0">
                <a:solidFill>
                  <a:schemeClr val="tx2"/>
                </a:solidFill>
                <a:latin typeface="Segoe UI" panose="020B0502040204020203" pitchFamily="34" charset="0"/>
                <a:cs typeface="Segoe UI" panose="020B0502040204020203" pitchFamily="34" charset="0"/>
              </a:rPr>
              <a:t>1127 Queensborough Blvd. 103</a:t>
            </a:r>
          </a:p>
          <a:p>
            <a:pPr algn="r" defTabSz="914400" eaLnBrk="0" fontAlgn="base" hangingPunct="0">
              <a:spcBef>
                <a:spcPct val="0"/>
              </a:spcBef>
              <a:spcAft>
                <a:spcPct val="0"/>
              </a:spcAft>
            </a:pPr>
            <a:r>
              <a:rPr lang="en-US" altLang="en-US" sz="1000" dirty="0">
                <a:solidFill>
                  <a:schemeClr val="tx2"/>
                </a:solidFill>
                <a:latin typeface="Segoe UI" panose="020B0502040204020203" pitchFamily="34" charset="0"/>
                <a:cs typeface="Segoe UI" panose="020B0502040204020203" pitchFamily="34" charset="0"/>
              </a:rPr>
              <a:t>Mt Pleasant, SC 29464</a:t>
            </a:r>
            <a:endParaRPr lang="en-US" altLang="en-US" dirty="0">
              <a:solidFill>
                <a:schemeClr val="tx2"/>
              </a:solidFill>
              <a:latin typeface="Segoe UI" panose="020B0502040204020203" pitchFamily="34" charset="0"/>
              <a:cs typeface="Segoe UI" panose="020B0502040204020203" pitchFamily="34" charset="0"/>
            </a:endParaRPr>
          </a:p>
        </p:txBody>
      </p:sp>
      <p:pic>
        <p:nvPicPr>
          <p:cNvPr id="1035" name="Picture 11">
            <a:extLst>
              <a:ext uri="{FF2B5EF4-FFF2-40B4-BE49-F238E27FC236}">
                <a16:creationId xmlns:a16="http://schemas.microsoft.com/office/drawing/2014/main" id="{C0136E94-9D07-4468-B9B0-FC44E492F1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108977" y="104742"/>
            <a:ext cx="1371051" cy="914034"/>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6" name="Picture 12">
            <a:extLst>
              <a:ext uri="{FF2B5EF4-FFF2-40B4-BE49-F238E27FC236}">
                <a16:creationId xmlns:a16="http://schemas.microsoft.com/office/drawing/2014/main" id="{53935A6F-3530-4D63-A9AD-E96EFA18977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108976" y="1160014"/>
            <a:ext cx="1371051" cy="914034"/>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7" name="Picture 13">
            <a:extLst>
              <a:ext uri="{FF2B5EF4-FFF2-40B4-BE49-F238E27FC236}">
                <a16:creationId xmlns:a16="http://schemas.microsoft.com/office/drawing/2014/main" id="{C3C08AFE-C712-4856-A97D-DA3F9533E99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p:blipFill>
        <p:spPr bwMode="auto">
          <a:xfrm>
            <a:off x="108977" y="2215286"/>
            <a:ext cx="1371321" cy="914214"/>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8" name="Picture 14">
            <a:extLst>
              <a:ext uri="{FF2B5EF4-FFF2-40B4-BE49-F238E27FC236}">
                <a16:creationId xmlns:a16="http://schemas.microsoft.com/office/drawing/2014/main" id="{831281AF-519F-41C7-86D7-21EEBA0F98D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108977" y="4326288"/>
            <a:ext cx="1371465" cy="91431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a:extLst>
              <a:ext uri="{FF2B5EF4-FFF2-40B4-BE49-F238E27FC236}">
                <a16:creationId xmlns:a16="http://schemas.microsoft.com/office/drawing/2014/main" id="{2ABFD0E0-D6AC-403B-BA9A-4CE6ACE1A48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p:blipFill>
        <p:spPr bwMode="auto">
          <a:xfrm>
            <a:off x="108977" y="3270738"/>
            <a:ext cx="1371465" cy="91431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0" name="Picture 6">
            <a:extLst>
              <a:ext uri="{FF2B5EF4-FFF2-40B4-BE49-F238E27FC236}">
                <a16:creationId xmlns:a16="http://schemas.microsoft.com/office/drawing/2014/main" id="{453AF797-B275-4B88-BB4D-2698DAA28B9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6749024" y="104742"/>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a:extLst>
              <a:ext uri="{FF2B5EF4-FFF2-40B4-BE49-F238E27FC236}">
                <a16:creationId xmlns:a16="http://schemas.microsoft.com/office/drawing/2014/main" id="{8E91199F-1715-4427-A215-45950EE7D75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p:blipFill>
        <p:spPr bwMode="auto">
          <a:xfrm>
            <a:off x="6749024" y="1160197"/>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3" name="Picture 9">
            <a:extLst>
              <a:ext uri="{FF2B5EF4-FFF2-40B4-BE49-F238E27FC236}">
                <a16:creationId xmlns:a16="http://schemas.microsoft.com/office/drawing/2014/main" id="{905E9D2F-D72B-41BD-BA17-F9D057B3C691}"/>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p:blipFill>
        <p:spPr bwMode="auto">
          <a:xfrm>
            <a:off x="6749090" y="4326288"/>
            <a:ext cx="1371468" cy="914312"/>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0" name="Picture 16">
            <a:extLst>
              <a:ext uri="{FF2B5EF4-FFF2-40B4-BE49-F238E27FC236}">
                <a16:creationId xmlns:a16="http://schemas.microsoft.com/office/drawing/2014/main" id="{AB04056C-0BC1-4658-84BF-78A70CF6E139}"/>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p:blipFill>
        <p:spPr bwMode="auto">
          <a:xfrm>
            <a:off x="6749024" y="2215652"/>
            <a:ext cx="1371600" cy="914400"/>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41" name="Picture 17">
            <a:extLst>
              <a:ext uri="{FF2B5EF4-FFF2-40B4-BE49-F238E27FC236}">
                <a16:creationId xmlns:a16="http://schemas.microsoft.com/office/drawing/2014/main" id="{9B3089C7-CD5B-43FC-956C-55C501F10A34}"/>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a:off x="6749229" y="3271107"/>
            <a:ext cx="1371189" cy="914126"/>
          </a:xfrm>
          <a:prstGeom prst="rect">
            <a:avLst/>
          </a:prstGeom>
          <a:noFill/>
          <a:ln w="3175" algn="in">
            <a:solidFill>
              <a:srgbClr val="FFFFFF"/>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 name="Text Box 4">
            <a:extLst>
              <a:ext uri="{FF2B5EF4-FFF2-40B4-BE49-F238E27FC236}">
                <a16:creationId xmlns:a16="http://schemas.microsoft.com/office/drawing/2014/main" id="{71801259-E7A1-46D0-8069-DCAF863CD6F2}"/>
              </a:ext>
            </a:extLst>
          </p:cNvPr>
          <p:cNvSpPr txBox="1">
            <a:spLocks noChangeArrowheads="1"/>
          </p:cNvSpPr>
          <p:nvPr/>
        </p:nvSpPr>
        <p:spPr bwMode="auto">
          <a:xfrm>
            <a:off x="925513" y="4362301"/>
            <a:ext cx="6378575" cy="87829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54864" tIns="54864" rIns="54864" bIns="54864" numCol="1" anchor="t" anchorCtr="0" compatLnSpc="1">
            <a:prstTxWarp prst="textNoShape">
              <a:avLst/>
            </a:prstTxWarp>
          </a:bodyPr>
          <a:lstStyle/>
          <a:p>
            <a:pPr algn="ctr" defTabSz="914400" eaLnBrk="0" fontAlgn="base" hangingPunct="0">
              <a:spcBef>
                <a:spcPct val="0"/>
              </a:spcBef>
              <a:spcAft>
                <a:spcPct val="0"/>
              </a:spcAft>
            </a:pPr>
            <a:r>
              <a:rPr lang="en-US" altLang="en-US" sz="2400" b="1" i="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One of the Best Deals</a:t>
            </a:r>
          </a:p>
          <a:p>
            <a:pPr algn="ctr" defTabSz="914400" eaLnBrk="0" fontAlgn="base" hangingPunct="0">
              <a:spcBef>
                <a:spcPct val="0"/>
              </a:spcBef>
              <a:spcAft>
                <a:spcPct val="0"/>
              </a:spcAft>
            </a:pPr>
            <a:r>
              <a:rPr lang="en-US" altLang="en-US" sz="2400" b="1" i="1" dirty="0">
                <a:solidFill>
                  <a:schemeClr val="bg1"/>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in Mount Pleasant</a:t>
            </a:r>
            <a:endParaRPr lang="en-US" altLang="en-US" sz="2400" b="1" i="1" dirty="0">
              <a:ln w="3175">
                <a:solidFill>
                  <a:schemeClr val="tx1"/>
                </a:solidFill>
              </a:ln>
              <a:solidFill>
                <a:srgbClr val="FFFF00"/>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2722054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TotalTime>
  <Words>147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14</cp:revision>
  <dcterms:created xsi:type="dcterms:W3CDTF">2018-10-02T11:42:07Z</dcterms:created>
  <dcterms:modified xsi:type="dcterms:W3CDTF">2020-08-27T15:09:29Z</dcterms:modified>
</cp:coreProperties>
</file>