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p:scale>
          <a:sx n="75" d="100"/>
          <a:sy n="75" d="100"/>
        </p:scale>
        <p:origin x="726" y="90"/>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34023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961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683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5328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386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439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7284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4678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1118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0463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5060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1/30/2020</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533269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61950" y="8033443"/>
            <a:ext cx="1371598" cy="914398"/>
          </a:xfrm>
          <a:prstGeom prst="rect">
            <a:avLst/>
          </a:prstGeom>
          <a:ln>
            <a:noFill/>
          </a:ln>
          <a:effectLst>
            <a:outerShdw blurRad="292100" dist="139700" dir="2700000" algn="tl" rotWithShape="0">
              <a:srgbClr val="333333">
                <a:alpha val="65000"/>
              </a:srgbClr>
            </a:outerShdw>
          </a:effectLst>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897379" y="8033442"/>
            <a:ext cx="1371600" cy="914400"/>
          </a:xfrm>
          <a:prstGeom prst="rect">
            <a:avLst/>
          </a:prstGeom>
          <a:ln>
            <a:noFill/>
          </a:ln>
          <a:effectLst>
            <a:outerShdw blurRad="292100" dist="139700" dir="2700000" algn="tl" rotWithShape="0">
              <a:srgbClr val="333333">
                <a:alpha val="65000"/>
              </a:srgbClr>
            </a:outerShdw>
          </a:effectLst>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432809" y="8033442"/>
            <a:ext cx="1371600" cy="914400"/>
          </a:xfrm>
          <a:prstGeom prst="rect">
            <a:avLst/>
          </a:prstGeom>
          <a:ln>
            <a:noFill/>
          </a:ln>
          <a:effectLst>
            <a:outerShdw blurRad="292100" dist="139700" dir="2700000" algn="tl" rotWithShape="0">
              <a:srgbClr val="333333">
                <a:alpha val="65000"/>
              </a:srgbClr>
            </a:outerShdw>
          </a:effectLst>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505827" y="8033440"/>
            <a:ext cx="1367283" cy="911522"/>
          </a:xfrm>
          <a:prstGeom prst="rect">
            <a:avLst/>
          </a:prstGeom>
          <a:ln>
            <a:noFill/>
          </a:ln>
          <a:effectLst>
            <a:outerShdw blurRad="292100" dist="139700" dir="2700000" algn="tl" rotWithShape="0">
              <a:srgbClr val="333333">
                <a:alpha val="65000"/>
              </a:srgbClr>
            </a:outerShdw>
          </a:effectLst>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968239" y="8033442"/>
            <a:ext cx="1371600" cy="9144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rcRect/>
          <a:stretch/>
        </p:blipFill>
        <p:spPr>
          <a:xfrm>
            <a:off x="360999" y="962987"/>
            <a:ext cx="3486020" cy="2324013"/>
          </a:xfrm>
          <a:prstGeom prst="rect">
            <a:avLst/>
          </a:prstGeom>
          <a:ln>
            <a:noFill/>
          </a:ln>
          <a:effectLst>
            <a:outerShdw blurRad="292100" dist="139700" dir="2700000" algn="tl" rotWithShape="0">
              <a:srgbClr val="333333">
                <a:alpha val="65000"/>
              </a:srgbClr>
            </a:outerShdw>
          </a:effectLst>
        </p:spPr>
      </p:pic>
      <p:sp>
        <p:nvSpPr>
          <p:cNvPr id="29" name="Title 1"/>
          <p:cNvSpPr txBox="1">
            <a:spLocks/>
          </p:cNvSpPr>
          <p:nvPr/>
        </p:nvSpPr>
        <p:spPr>
          <a:xfrm>
            <a:off x="228600" y="-1"/>
            <a:ext cx="7772400" cy="868659"/>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800" i="1" dirty="0">
                <a:solidFill>
                  <a:schemeClr val="bg1"/>
                </a:solidFill>
                <a:effectLst>
                  <a:outerShdw blurRad="38100" dist="38100" dir="2700000" algn="tl">
                    <a:srgbClr val="000000">
                      <a:alpha val="43137"/>
                    </a:srgbClr>
                  </a:outerShdw>
                </a:effectLst>
                <a:latin typeface="Century Gothic" pitchFamily="34" charset="0"/>
              </a:rPr>
              <a:t>Looking for a Move in Ready Home?</a:t>
            </a:r>
          </a:p>
          <a:p>
            <a:pPr algn="ctr"/>
            <a:r>
              <a:rPr lang="en-US" sz="1700" i="1" dirty="0">
                <a:solidFill>
                  <a:schemeClr val="bg1"/>
                </a:solidFill>
                <a:effectLst>
                  <a:outerShdw blurRad="38100" dist="38100" dir="2700000" algn="tl">
                    <a:srgbClr val="000000">
                      <a:alpha val="43137"/>
                    </a:srgbClr>
                  </a:outerShdw>
                </a:effectLst>
                <a:latin typeface="Century Gothic" pitchFamily="34" charset="0"/>
              </a:rPr>
              <a:t>No HOA &amp; Large Spacious 1/2 Acre Yard</a:t>
            </a:r>
          </a:p>
        </p:txBody>
      </p:sp>
      <p:pic>
        <p:nvPicPr>
          <p:cNvPr id="38" name="Picture 37">
            <a:extLst>
              <a:ext uri="{FF2B5EF4-FFF2-40B4-BE49-F238E27FC236}">
                <a16:creationId xmlns:a16="http://schemas.microsoft.com/office/drawing/2014/main" id="{B75F0675-B56B-4711-B1F4-0745A676909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61949" y="4254687"/>
            <a:ext cx="1371600" cy="914400"/>
          </a:xfrm>
          <a:prstGeom prst="rect">
            <a:avLst/>
          </a:prstGeom>
          <a:ln>
            <a:noFill/>
          </a:ln>
          <a:effectLst>
            <a:outerShdw blurRad="292100" dist="139700" dir="2700000" algn="tl" rotWithShape="0">
              <a:srgbClr val="333333">
                <a:alpha val="65000"/>
              </a:srgbClr>
            </a:outerShdw>
          </a:effectLst>
        </p:spPr>
      </p:pic>
      <p:pic>
        <p:nvPicPr>
          <p:cNvPr id="39" name="Picture 38">
            <a:extLst>
              <a:ext uri="{FF2B5EF4-FFF2-40B4-BE49-F238E27FC236}">
                <a16:creationId xmlns:a16="http://schemas.microsoft.com/office/drawing/2014/main" id="{2F3E5FA4-8B20-44BC-9FCE-48F5EEE1D25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897379" y="4254687"/>
            <a:ext cx="1371600" cy="914400"/>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432810" y="4254688"/>
            <a:ext cx="1371598" cy="914398"/>
          </a:xfrm>
          <a:prstGeom prst="rect">
            <a:avLst/>
          </a:prstGeom>
          <a:ln>
            <a:noFill/>
          </a:ln>
          <a:effectLst>
            <a:outerShdw blurRad="292100" dist="139700" dir="2700000" algn="tl" rotWithShape="0">
              <a:srgbClr val="333333">
                <a:alpha val="65000"/>
              </a:srgbClr>
            </a:outerShdw>
          </a:effectLst>
        </p:spPr>
      </p:pic>
      <p:pic>
        <p:nvPicPr>
          <p:cNvPr id="41" name="Picture 40">
            <a:extLst>
              <a:ext uri="{FF2B5EF4-FFF2-40B4-BE49-F238E27FC236}">
                <a16:creationId xmlns:a16="http://schemas.microsoft.com/office/drawing/2014/main" id="{717DD0D3-A951-4124-941B-2F4858026720}"/>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503669" y="4254688"/>
            <a:ext cx="1371598" cy="914398"/>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4968240" y="4254688"/>
            <a:ext cx="1371598" cy="914398"/>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4C07BEDB-1C9F-48A0-AE24-54164F5F3FF1}"/>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4382578" y="839816"/>
            <a:ext cx="3486022" cy="2324014"/>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228601" y="3381330"/>
            <a:ext cx="7757718" cy="780009"/>
          </a:xfrm>
        </p:spPr>
        <p:txBody>
          <a:bodyPr anchor="ctr">
            <a:noAutofit/>
          </a:bodyPr>
          <a:lstStyle/>
          <a:p>
            <a:r>
              <a:rPr lang="pt-BR" sz="2800" b="1" dirty="0">
                <a:solidFill>
                  <a:schemeClr val="bg1"/>
                </a:solidFill>
                <a:latin typeface="Century Gothic" pitchFamily="34" charset="0"/>
              </a:rPr>
              <a:t>160 Mcmakin Street</a:t>
            </a:r>
            <a:br>
              <a:rPr lang="pt-BR" sz="2400" dirty="0">
                <a:solidFill>
                  <a:schemeClr val="bg1"/>
                </a:solidFill>
                <a:latin typeface="Century Gothic" pitchFamily="34" charset="0"/>
              </a:rPr>
            </a:br>
            <a:r>
              <a:rPr lang="en-US" sz="2000" dirty="0">
                <a:solidFill>
                  <a:schemeClr val="bg1"/>
                </a:solidFill>
                <a:latin typeface="Century Gothic" pitchFamily="34" charset="0"/>
              </a:rPr>
              <a:t>Pinehill Acres ~ Summerville ~ MLS# 20002133 ~ $225,000</a:t>
            </a:r>
          </a:p>
        </p:txBody>
      </p:sp>
      <p:sp>
        <p:nvSpPr>
          <p:cNvPr id="11" name="Rectangle 10"/>
          <p:cNvSpPr/>
          <p:nvPr/>
        </p:nvSpPr>
        <p:spPr>
          <a:xfrm>
            <a:off x="360999" y="5262436"/>
            <a:ext cx="7514268" cy="2677656"/>
          </a:xfrm>
          <a:prstGeom prst="rect">
            <a:avLst/>
          </a:prstGeom>
          <a:noFill/>
          <a:ln>
            <a:noFill/>
          </a:ln>
        </p:spPr>
        <p:txBody>
          <a:bodyPr wrap="square">
            <a:spAutoFit/>
          </a:bodyPr>
          <a:lstStyle/>
          <a:p>
            <a:pPr algn="ctr"/>
            <a:r>
              <a:rPr lang="en-US" sz="1200" b="1" dirty="0">
                <a:solidFill>
                  <a:schemeClr val="bg1"/>
                </a:solidFill>
                <a:latin typeface="Century Gothic" panose="020B0502020202020204" pitchFamily="34" charset="0"/>
              </a:rPr>
              <a:t>Look no further, this well maintained,4 bedroom 2 full bath home is the one you have been waiting for! . As you enter, you'll be greeted by new vinyl floors, fresh paint, a spacious floor plan, a great flow for entertaining and everyday living. The eat in kitchen boasts a dishwasher, built-in microwave and wall oven, abundance of cabinets lots of counterpace and an island. Master Bedroom is large enough for a king bed and lots of other furniture. It is separated from secondary bedrooms for added privacy. The walk in closet offers lots of storage space and the Master Bathroom boasts a luxurious garden tub, separate shower and double sinks! Each bedroom is spacious with it's own large walk in closet. Yard is large enough to create your dream garden, oasis. Mostly fenced with an easy access gate, back property not fenced, but tree/bush lined for added privacy. No HOA restrictions, park your boat, RV, etc... Home is zoned DORCHESTER DISTRICT 2 SCHOOLS! Conveniently located near shopping, dining, and Historic Downtown Summerville. A $1150 Lender Credit is available and will be applied towards the buyers closing costs and pre-</a:t>
            </a:r>
            <a:r>
              <a:rPr lang="en-US" sz="1200" b="1" dirty="0" err="1">
                <a:solidFill>
                  <a:schemeClr val="bg1"/>
                </a:solidFill>
                <a:latin typeface="Century Gothic" panose="020B0502020202020204" pitchFamily="34" charset="0"/>
              </a:rPr>
              <a:t>paids</a:t>
            </a:r>
            <a:r>
              <a:rPr lang="en-US" sz="1200" b="1" dirty="0">
                <a:solidFill>
                  <a:schemeClr val="bg1"/>
                </a:solidFill>
                <a:latin typeface="Century Gothic" panose="020B0502020202020204" pitchFamily="34" charset="0"/>
              </a:rPr>
              <a:t> if the buyer chooses to use the seller's preferred lender. The credit is an addition to any negotiated seller concessions. Schedule your appointment to see your new home today!</a:t>
            </a:r>
          </a:p>
        </p:txBody>
      </p:sp>
      <p:pic>
        <p:nvPicPr>
          <p:cNvPr id="27" name="Picture 26">
            <a:extLst>
              <a:ext uri="{FF2B5EF4-FFF2-40B4-BE49-F238E27FC236}">
                <a16:creationId xmlns:a16="http://schemas.microsoft.com/office/drawing/2014/main" id="{62913E4D-21F8-4265-A593-ECF778ED2FEE}"/>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9644" t="14001" r="14876"/>
          <a:stretch/>
        </p:blipFill>
        <p:spPr>
          <a:xfrm>
            <a:off x="390469" y="9160223"/>
            <a:ext cx="762000" cy="815627"/>
          </a:xfrm>
          <a:prstGeom prst="roundRect">
            <a:avLst/>
          </a:prstGeom>
        </p:spPr>
      </p:pic>
      <p:sp>
        <p:nvSpPr>
          <p:cNvPr id="28" name="Subtitle 2">
            <a:extLst>
              <a:ext uri="{FF2B5EF4-FFF2-40B4-BE49-F238E27FC236}">
                <a16:creationId xmlns:a16="http://schemas.microsoft.com/office/drawing/2014/main" id="{B97A171F-B7F0-46DA-8BD2-5D5BF6971EAA}"/>
              </a:ext>
            </a:extLst>
          </p:cNvPr>
          <p:cNvSpPr txBox="1">
            <a:spLocks/>
          </p:cNvSpPr>
          <p:nvPr/>
        </p:nvSpPr>
        <p:spPr>
          <a:xfrm>
            <a:off x="1152470" y="9174197"/>
            <a:ext cx="2284141" cy="787676"/>
          </a:xfrm>
          <a:prstGeom prst="rect">
            <a:avLst/>
          </a:prstGeom>
        </p:spPr>
        <p:txBody>
          <a:bodyPr vert="horz" lIns="91440" tIns="45720" rIns="91440" bIns="45720" rtlCol="0" anchor="ctr">
            <a:normAutofit fontScale="700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nSpc>
                <a:spcPct val="120000"/>
              </a:lnSpc>
            </a:pPr>
            <a:r>
              <a:rPr lang="en-US" sz="1900" b="1" i="0" spc="0" dirty="0">
                <a:solidFill>
                  <a:schemeClr val="bg1"/>
                </a:solidFill>
                <a:latin typeface="Century Gothic" panose="020B0502020202020204" pitchFamily="34" charset="0"/>
              </a:rPr>
              <a:t>Jacqui Swain</a:t>
            </a:r>
            <a:br>
              <a:rPr lang="en-US" sz="1800" i="0" spc="0" dirty="0">
                <a:solidFill>
                  <a:schemeClr val="bg1"/>
                </a:solidFill>
                <a:latin typeface="Century Gothic" panose="020B0502020202020204" pitchFamily="34" charset="0"/>
              </a:rPr>
            </a:br>
            <a:r>
              <a:rPr lang="en-US" sz="1400" i="0" spc="0" dirty="0">
                <a:solidFill>
                  <a:schemeClr val="bg1"/>
                </a:solidFill>
                <a:latin typeface="Century Gothic" panose="020B0502020202020204" pitchFamily="34" charset="0"/>
                <a:cs typeface="Times New Roman" pitchFamily="18" charset="0"/>
              </a:rPr>
              <a:t>(843) 295-9484</a:t>
            </a:r>
            <a:br>
              <a:rPr lang="en-US" sz="1400" i="0" spc="0" dirty="0">
                <a:solidFill>
                  <a:schemeClr val="bg1"/>
                </a:solidFill>
                <a:latin typeface="Century Gothic" panose="020B0502020202020204" pitchFamily="34" charset="0"/>
                <a:cs typeface="Times New Roman" pitchFamily="18" charset="0"/>
              </a:rPr>
            </a:br>
            <a:r>
              <a:rPr lang="en-US" sz="1400" i="0" spc="0" dirty="0">
                <a:solidFill>
                  <a:schemeClr val="bg1"/>
                </a:solidFill>
                <a:latin typeface="Century Gothic" panose="020B0502020202020204" pitchFamily="34" charset="0"/>
                <a:cs typeface="Times New Roman" pitchFamily="18" charset="0"/>
              </a:rPr>
              <a:t>jacqui.swain@carolinaone.com</a:t>
            </a:r>
            <a:br>
              <a:rPr lang="en-US" sz="1400" i="0" spc="0" dirty="0">
                <a:solidFill>
                  <a:schemeClr val="bg1"/>
                </a:solidFill>
                <a:latin typeface="Century Gothic" panose="020B0502020202020204" pitchFamily="34" charset="0"/>
                <a:cs typeface="Times New Roman" pitchFamily="18" charset="0"/>
              </a:rPr>
            </a:br>
            <a:r>
              <a:rPr lang="en-US" sz="1400" i="0" spc="0" dirty="0">
                <a:solidFill>
                  <a:schemeClr val="bg1"/>
                </a:solidFill>
                <a:latin typeface="Century Gothic" panose="020B0502020202020204" pitchFamily="34" charset="0"/>
                <a:cs typeface="Times New Roman" pitchFamily="18" charset="0"/>
              </a:rPr>
              <a:t>www.jacquisellscharleston.com</a:t>
            </a:r>
            <a:endParaRPr lang="en-US" sz="1200" i="0" spc="0" dirty="0">
              <a:solidFill>
                <a:schemeClr val="bg1"/>
              </a:solidFill>
              <a:latin typeface="Century Gothic" panose="020B0502020202020204" pitchFamily="34" charset="0"/>
              <a:cs typeface="Times New Roman" pitchFamily="18" charset="0"/>
            </a:endParaRPr>
          </a:p>
        </p:txBody>
      </p:sp>
      <p:sp>
        <p:nvSpPr>
          <p:cNvPr id="31" name="Rectangle 30">
            <a:extLst>
              <a:ext uri="{FF2B5EF4-FFF2-40B4-BE49-F238E27FC236}">
                <a16:creationId xmlns:a16="http://schemas.microsoft.com/office/drawing/2014/main" id="{5F4A60D5-3260-4CE3-9765-07A3576A9D79}"/>
              </a:ext>
            </a:extLst>
          </p:cNvPr>
          <p:cNvSpPr/>
          <p:nvPr/>
        </p:nvSpPr>
        <p:spPr>
          <a:xfrm>
            <a:off x="6267596" y="9474825"/>
            <a:ext cx="1733404" cy="507831"/>
          </a:xfrm>
          <a:prstGeom prst="rect">
            <a:avLst/>
          </a:prstGeom>
        </p:spPr>
        <p:txBody>
          <a:bodyPr wrap="square">
            <a:spAutoFit/>
          </a:bodyPr>
          <a:lstStyle/>
          <a:p>
            <a:pPr algn="ctr"/>
            <a:r>
              <a:rPr lang="en-US" sz="900" dirty="0">
                <a:solidFill>
                  <a:schemeClr val="bg1"/>
                </a:solidFill>
                <a:latin typeface="Century Gothic" panose="020B0502020202020204" pitchFamily="34" charset="0"/>
                <a:cs typeface="Times New Roman" pitchFamily="18" charset="0"/>
              </a:rPr>
              <a:t>Carolina One Real Estate</a:t>
            </a:r>
          </a:p>
          <a:p>
            <a:pPr algn="ctr"/>
            <a:r>
              <a:rPr lang="en-US" sz="900" dirty="0">
                <a:solidFill>
                  <a:schemeClr val="bg1"/>
                </a:solidFill>
                <a:latin typeface="Century Gothic" panose="020B0502020202020204" pitchFamily="34" charset="0"/>
                <a:cs typeface="Times New Roman" pitchFamily="18" charset="0"/>
              </a:rPr>
              <a:t>1530 Old Trolley Road</a:t>
            </a:r>
          </a:p>
          <a:p>
            <a:pPr algn="ctr"/>
            <a:r>
              <a:rPr lang="en-US" sz="900" dirty="0">
                <a:solidFill>
                  <a:schemeClr val="bg1"/>
                </a:solidFill>
                <a:latin typeface="Century Gothic" panose="020B0502020202020204" pitchFamily="34" charset="0"/>
                <a:cs typeface="Times New Roman" pitchFamily="18" charset="0"/>
              </a:rPr>
              <a:t>Summerville, SC 29485</a:t>
            </a:r>
            <a:endParaRPr lang="en-US" sz="900" dirty="0">
              <a:solidFill>
                <a:schemeClr val="bg1"/>
              </a:solidFill>
              <a:latin typeface="Century Gothic" panose="020B0502020202020204" pitchFamily="34" charset="0"/>
            </a:endParaRPr>
          </a:p>
        </p:txBody>
      </p:sp>
      <p:pic>
        <p:nvPicPr>
          <p:cNvPr id="33" name="Picture 6">
            <a:extLst>
              <a:ext uri="{FF2B5EF4-FFF2-40B4-BE49-F238E27FC236}">
                <a16:creationId xmlns:a16="http://schemas.microsoft.com/office/drawing/2014/main" id="{D445BEDA-4A4E-4FD3-9D4C-4BCACACEFF3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6727241" y="9160223"/>
            <a:ext cx="814114" cy="305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368</TotalTime>
  <Words>319</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160 Mcmakin Street Pinehill Acres ~ Summerville ~ MLS# 20002133 ~ $225,000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58</cp:revision>
  <dcterms:created xsi:type="dcterms:W3CDTF">2006-08-16T00:00:00Z</dcterms:created>
  <dcterms:modified xsi:type="dcterms:W3CDTF">2020-01-30T18:17:51Z</dcterms:modified>
</cp:coreProperties>
</file>