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2/10/2018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2/10/2018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2/10/2018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2/10/2018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2/10/2018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eg"/><Relationship Id="rId10" Type="http://schemas.openxmlformats.org/officeDocument/2006/relationships/hyperlink" Target="mailto:conniesross@aol.com" TargetMode="External"/><Relationship Id="rId4" Type="http://schemas.openxmlformats.org/officeDocument/2006/relationships/image" Target="../media/image3.jpeg"/><Relationship Id="rId9" Type="http://schemas.openxmlformats.org/officeDocument/2006/relationships/hyperlink" Target="mailto:dctidewater@yahoo.com" TargetMode="External"/><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21" y="2430"/>
            <a:ext cx="7754155" cy="5149243"/>
          </a:xfrm>
          <a:prstGeom prst="rect">
            <a:avLst/>
          </a:prstGeom>
        </p:spPr>
      </p:pic>
      <p:sp>
        <p:nvSpPr>
          <p:cNvPr id="5" name="Rectangle 4"/>
          <p:cNvSpPr/>
          <p:nvPr/>
        </p:nvSpPr>
        <p:spPr>
          <a:xfrm>
            <a:off x="-2774" y="5529939"/>
            <a:ext cx="7772400" cy="2292935"/>
          </a:xfrm>
          <a:prstGeom prst="rect">
            <a:avLst/>
          </a:prstGeom>
        </p:spPr>
        <p:txBody>
          <a:bodyPr wrap="square">
            <a:spAutoFit/>
          </a:bodyPr>
          <a:lstStyle/>
          <a:p>
            <a:pPr algn="ctr"/>
            <a:r>
              <a:rPr lang="en-US" sz="1300" dirty="0">
                <a:latin typeface="Adobe Caslon Pro" panose="0205050205050A020403" pitchFamily="18" charset="0"/>
              </a:rPr>
              <a:t>This lovely, OVERSIZED, lightly wooded lot is located in an upscale community of luxury homes -- private yet in close proximity to restaurants, shopping including the new Coastal North Town Center, and a 5-minute drive to the ocean! The lot parcel boasts road frontage of 102' as compared to the standard lot frontage in Sunset </a:t>
            </a:r>
            <a:r>
              <a:rPr lang="en-US" sz="1300" dirty="0" err="1">
                <a:latin typeface="Adobe Caslon Pro" panose="0205050205050A020403" pitchFamily="18" charset="0"/>
              </a:rPr>
              <a:t>Harbour</a:t>
            </a:r>
            <a:r>
              <a:rPr lang="en-US" sz="1300" dirty="0">
                <a:latin typeface="Adobe Caslon Pro" panose="0205050205050A020403" pitchFamily="18" charset="0"/>
              </a:rPr>
              <a:t> of approximately 55 - 65 feet. Overall lot size is greater as well. Amenities include a beautiful clubhouse and pool complex directly on the Intracoastal Waterway, boat launch, boat dock and onsite boat storage! The complex features beautiful landscaping with various small lakes throughout. Attractive for investors, builders and home-buyers to build your dream house now at an amazingly low initial investment. There is no stipulated time frame during which one must build on this lot following purchase. In addition, the owner will furnish a complete set of plans for a luxury home which can be built on the site. Sunset </a:t>
            </a:r>
            <a:r>
              <a:rPr lang="en-US" sz="1300" dirty="0" err="1">
                <a:latin typeface="Adobe Caslon Pro" panose="0205050205050A020403" pitchFamily="18" charset="0"/>
              </a:rPr>
              <a:t>Harbour</a:t>
            </a:r>
            <a:r>
              <a:rPr lang="en-US" sz="1300" dirty="0">
                <a:latin typeface="Adobe Caslon Pro" panose="0205050205050A020403" pitchFamily="18" charset="0"/>
              </a:rPr>
              <a:t> is a premier boating/ICW subdivision, located between "Old Highway 17" and the "Intracoastal Waterway" in popular North Myrtle Beach. Sunset </a:t>
            </a:r>
            <a:r>
              <a:rPr lang="en-US" sz="1300" dirty="0" err="1">
                <a:latin typeface="Adobe Caslon Pro" panose="0205050205050A020403" pitchFamily="18" charset="0"/>
              </a:rPr>
              <a:t>Harbour</a:t>
            </a:r>
            <a:r>
              <a:rPr lang="en-US" sz="1300" dirty="0">
                <a:latin typeface="Adobe Caslon Pro" panose="0205050205050A020403" pitchFamily="18" charset="0"/>
              </a:rPr>
              <a:t> has 175 lots with currently about an 80% build-out. This lot is a rare buyer opportunity!</a:t>
            </a:r>
          </a:p>
        </p:txBody>
      </p:sp>
      <p:sp>
        <p:nvSpPr>
          <p:cNvPr id="23" name="Rectangle 22"/>
          <p:cNvSpPr/>
          <p:nvPr/>
        </p:nvSpPr>
        <p:spPr>
          <a:xfrm>
            <a:off x="29685" y="2890317"/>
            <a:ext cx="7739964" cy="1354217"/>
          </a:xfrm>
          <a:prstGeom prst="rect">
            <a:avLst/>
          </a:prstGeom>
        </p:spPr>
        <p:txBody>
          <a:bodyPr wrap="square">
            <a:spAutoFit/>
          </a:bodyPr>
          <a:lstStyle/>
          <a:p>
            <a:pPr algn="r"/>
            <a:r>
              <a:rPr lang="en-US">
                <a:solidFill>
                  <a:schemeClr val="bg1"/>
                </a:solidFill>
                <a:effectLst>
                  <a:outerShdw blurRad="50800" dist="38100" dir="2700000" algn="tl" rotWithShape="0">
                    <a:prstClr val="black">
                      <a:alpha val="40000"/>
                    </a:prstClr>
                  </a:outerShdw>
                </a:effectLst>
                <a:latin typeface="Adobe Caslon Pro Bold" panose="0205070206050A020403" pitchFamily="18" charset="0"/>
              </a:rPr>
              <a:t>1610 Eastover </a:t>
            </a: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Ln (Lot 177)</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Sunset </a:t>
            </a:r>
            <a:r>
              <a:rPr lang="en-US" sz="1600" dirty="0" err="1">
                <a:solidFill>
                  <a:schemeClr val="bg1"/>
                </a:solidFill>
                <a:effectLst>
                  <a:outerShdw blurRad="50800" dist="38100" dir="2700000" algn="tl" rotWithShape="0">
                    <a:prstClr val="black">
                      <a:alpha val="40000"/>
                    </a:prstClr>
                  </a:outerShdw>
                </a:effectLst>
                <a:latin typeface="Adobe Caslon Pro" panose="0205050205050A020403" pitchFamily="18" charset="0"/>
              </a:rPr>
              <a:t>Harbour</a:t>
            </a:r>
            <a:endPar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endParaRP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North Myrtle Beach, SC 29582</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1802841</a:t>
            </a:r>
          </a:p>
          <a:p>
            <a:pPr algn="r"/>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$79,500 </a:t>
            </a:r>
          </a:p>
        </p:txBody>
      </p:sp>
      <p:sp>
        <p:nvSpPr>
          <p:cNvPr id="24" name="Rectangle 23"/>
          <p:cNvSpPr/>
          <p:nvPr/>
        </p:nvSpPr>
        <p:spPr>
          <a:xfrm>
            <a:off x="-9199" y="-3627"/>
            <a:ext cx="7693374" cy="584775"/>
          </a:xfrm>
          <a:prstGeom prst="rect">
            <a:avLst/>
          </a:prstGeom>
        </p:spPr>
        <p:txBody>
          <a:bodyPr wrap="square">
            <a:spAutoFit/>
          </a:bodyPr>
          <a:lstStyle/>
          <a:p>
            <a:r>
              <a:rPr lang="en-US" sz="3200" b="1" dirty="0">
                <a:solidFill>
                  <a:schemeClr val="accent4">
                    <a:lumMod val="50000"/>
                  </a:schemeClr>
                </a:solidFill>
                <a:effectLst>
                  <a:outerShdw blurRad="50800" dist="38100" dir="2700000" algn="tl" rotWithShape="0">
                    <a:schemeClr val="tx1">
                      <a:alpha val="40000"/>
                    </a:schemeClr>
                  </a:outerShdw>
                </a:effectLst>
                <a:latin typeface="AR DECODE" panose="02000000000000000000" pitchFamily="2" charset="0"/>
              </a:rPr>
              <a:t>Boaters' Paradise In Upscale ICW Community</a:t>
            </a:r>
          </a:p>
        </p:txBody>
      </p:sp>
      <p:sp>
        <p:nvSpPr>
          <p:cNvPr id="25" name="Rectangle 24"/>
          <p:cNvSpPr/>
          <p:nvPr/>
        </p:nvSpPr>
        <p:spPr>
          <a:xfrm>
            <a:off x="0" y="4223791"/>
            <a:ext cx="7772399"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9842" y="4320005"/>
            <a:ext cx="1600200" cy="1062634"/>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rotWithShape="1">
          <a:blip r:embed="rId4" cstate="print">
            <a:extLst>
              <a:ext uri="{28A0092B-C50C-407E-A947-70E740481C1C}">
                <a14:useLocalDpi xmlns:a14="http://schemas.microsoft.com/office/drawing/2010/main" val="0"/>
              </a:ext>
            </a:extLst>
          </a:blip>
          <a:srcRect b="4360"/>
          <a:stretch/>
        </p:blipFill>
        <p:spPr>
          <a:xfrm>
            <a:off x="6035040" y="4320006"/>
            <a:ext cx="1600200" cy="1062634"/>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04908" y="4320005"/>
            <a:ext cx="1600200" cy="1062634"/>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69974" y="4320005"/>
            <a:ext cx="1600200" cy="1062634"/>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9181" y="9233874"/>
            <a:ext cx="904875" cy="682162"/>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364160" y="9233874"/>
            <a:ext cx="838198" cy="688520"/>
          </a:xfrm>
          <a:prstGeom prst="rect">
            <a:avLst/>
          </a:prstGeom>
        </p:spPr>
      </p:pic>
      <p:sp>
        <p:nvSpPr>
          <p:cNvPr id="30" name="Rectangle 29"/>
          <p:cNvSpPr/>
          <p:nvPr/>
        </p:nvSpPr>
        <p:spPr>
          <a:xfrm>
            <a:off x="1906114" y="9233874"/>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9"/>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3934912" y="9233874"/>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0"/>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9842" y="7985565"/>
            <a:ext cx="1600200" cy="1062633"/>
          </a:xfrm>
          <a:prstGeom prst="rect">
            <a:avLst/>
          </a:prstGeom>
          <a:ln>
            <a:solidFill>
              <a:schemeClr val="bg1"/>
            </a:solidFill>
          </a:ln>
          <a:effectLst>
            <a:outerShdw blurRad="63500" sx="102000" sy="102000" algn="ctr" rotWithShape="0">
              <a:prstClr val="black">
                <a:alpha val="40000"/>
              </a:prstClr>
            </a:outerShdw>
          </a:effectLst>
        </p:spPr>
      </p:pic>
      <p:pic>
        <p:nvPicPr>
          <p:cNvPr id="39" name="Picture 3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35040" y="7985563"/>
            <a:ext cx="1600200" cy="1062632"/>
          </a:xfrm>
          <a:prstGeom prst="rect">
            <a:avLst/>
          </a:prstGeom>
          <a:ln>
            <a:solidFill>
              <a:schemeClr val="bg1"/>
            </a:solidFill>
          </a:ln>
          <a:effectLst>
            <a:outerShdw blurRad="63500" sx="102000" sy="102000" algn="ctr" rotWithShape="0">
              <a:prstClr val="black">
                <a:alpha val="40000"/>
              </a:prstClr>
            </a:outerShdw>
          </a:effectLst>
        </p:spPr>
      </p:pic>
      <p:pic>
        <p:nvPicPr>
          <p:cNvPr id="40" name="Picture 3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04908" y="7985564"/>
            <a:ext cx="1600200" cy="1062632"/>
          </a:xfrm>
          <a:prstGeom prst="rect">
            <a:avLst/>
          </a:prstGeom>
          <a:ln>
            <a:solidFill>
              <a:schemeClr val="bg1"/>
            </a:solidFill>
          </a:ln>
          <a:effectLst>
            <a:outerShdw blurRad="63500" sx="102000" sy="102000" algn="ctr" rotWithShape="0">
              <a:prstClr val="black">
                <a:alpha val="40000"/>
              </a:prstClr>
            </a:outerShdw>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069974" y="7985564"/>
            <a:ext cx="1600200" cy="1062632"/>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261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16</cp:revision>
  <dcterms:created xsi:type="dcterms:W3CDTF">2016-01-18T21:52:04Z</dcterms:created>
  <dcterms:modified xsi:type="dcterms:W3CDTF">2018-02-10T13:28:05Z</dcterms:modified>
</cp:coreProperties>
</file>