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6942" rtl="0" eaLnBrk="1" latinLnBrk="0" hangingPunct="1">
      <a:defRPr sz="1800" kern="1200">
        <a:solidFill>
          <a:schemeClr val="tx1"/>
        </a:solidFill>
        <a:latin typeface="+mn-lt"/>
        <a:ea typeface="+mn-ea"/>
        <a:cs typeface="+mn-cs"/>
      </a:defRPr>
    </a:lvl1pPr>
    <a:lvl2pPr marL="458471" algn="l" defTabSz="916942" rtl="0" eaLnBrk="1" latinLnBrk="0" hangingPunct="1">
      <a:defRPr sz="1800" kern="1200">
        <a:solidFill>
          <a:schemeClr val="tx1"/>
        </a:solidFill>
        <a:latin typeface="+mn-lt"/>
        <a:ea typeface="+mn-ea"/>
        <a:cs typeface="+mn-cs"/>
      </a:defRPr>
    </a:lvl2pPr>
    <a:lvl3pPr marL="916942" algn="l" defTabSz="916942" rtl="0" eaLnBrk="1" latinLnBrk="0" hangingPunct="1">
      <a:defRPr sz="1800" kern="1200">
        <a:solidFill>
          <a:schemeClr val="tx1"/>
        </a:solidFill>
        <a:latin typeface="+mn-lt"/>
        <a:ea typeface="+mn-ea"/>
        <a:cs typeface="+mn-cs"/>
      </a:defRPr>
    </a:lvl3pPr>
    <a:lvl4pPr marL="1375413" algn="l" defTabSz="916942" rtl="0" eaLnBrk="1" latinLnBrk="0" hangingPunct="1">
      <a:defRPr sz="1800" kern="1200">
        <a:solidFill>
          <a:schemeClr val="tx1"/>
        </a:solidFill>
        <a:latin typeface="+mn-lt"/>
        <a:ea typeface="+mn-ea"/>
        <a:cs typeface="+mn-cs"/>
      </a:defRPr>
    </a:lvl4pPr>
    <a:lvl5pPr marL="1833884" algn="l" defTabSz="916942" rtl="0" eaLnBrk="1" latinLnBrk="0" hangingPunct="1">
      <a:defRPr sz="1800" kern="1200">
        <a:solidFill>
          <a:schemeClr val="tx1"/>
        </a:solidFill>
        <a:latin typeface="+mn-lt"/>
        <a:ea typeface="+mn-ea"/>
        <a:cs typeface="+mn-cs"/>
      </a:defRPr>
    </a:lvl5pPr>
    <a:lvl6pPr marL="2292355" algn="l" defTabSz="916942" rtl="0" eaLnBrk="1" latinLnBrk="0" hangingPunct="1">
      <a:defRPr sz="1800" kern="1200">
        <a:solidFill>
          <a:schemeClr val="tx1"/>
        </a:solidFill>
        <a:latin typeface="+mn-lt"/>
        <a:ea typeface="+mn-ea"/>
        <a:cs typeface="+mn-cs"/>
      </a:defRPr>
    </a:lvl6pPr>
    <a:lvl7pPr marL="2750826" algn="l" defTabSz="916942" rtl="0" eaLnBrk="1" latinLnBrk="0" hangingPunct="1">
      <a:defRPr sz="1800" kern="1200">
        <a:solidFill>
          <a:schemeClr val="tx1"/>
        </a:solidFill>
        <a:latin typeface="+mn-lt"/>
        <a:ea typeface="+mn-ea"/>
        <a:cs typeface="+mn-cs"/>
      </a:defRPr>
    </a:lvl7pPr>
    <a:lvl8pPr marL="3209297" algn="l" defTabSz="916942" rtl="0" eaLnBrk="1" latinLnBrk="0" hangingPunct="1">
      <a:defRPr sz="1800" kern="1200">
        <a:solidFill>
          <a:schemeClr val="tx1"/>
        </a:solidFill>
        <a:latin typeface="+mn-lt"/>
        <a:ea typeface="+mn-ea"/>
        <a:cs typeface="+mn-cs"/>
      </a:defRPr>
    </a:lvl8pPr>
    <a:lvl9pPr marL="3667768" algn="l" defTabSz="9169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02"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2816" indent="0" algn="ctr">
              <a:buNone/>
              <a:defRPr>
                <a:solidFill>
                  <a:schemeClr val="tx1">
                    <a:tint val="75000"/>
                  </a:schemeClr>
                </a:solidFill>
              </a:defRPr>
            </a:lvl2pPr>
            <a:lvl3pPr marL="905633" indent="0" algn="ctr">
              <a:buNone/>
              <a:defRPr>
                <a:solidFill>
                  <a:schemeClr val="tx1">
                    <a:tint val="75000"/>
                  </a:schemeClr>
                </a:solidFill>
              </a:defRPr>
            </a:lvl3pPr>
            <a:lvl4pPr marL="1358450" indent="0" algn="ctr">
              <a:buNone/>
              <a:defRPr>
                <a:solidFill>
                  <a:schemeClr val="tx1">
                    <a:tint val="75000"/>
                  </a:schemeClr>
                </a:solidFill>
              </a:defRPr>
            </a:lvl4pPr>
            <a:lvl5pPr marL="1811266" indent="0" algn="ctr">
              <a:buNone/>
              <a:defRPr>
                <a:solidFill>
                  <a:schemeClr val="tx1">
                    <a:tint val="75000"/>
                  </a:schemeClr>
                </a:solidFill>
              </a:defRPr>
            </a:lvl5pPr>
            <a:lvl6pPr marL="2264083" indent="0" algn="ctr">
              <a:buNone/>
              <a:defRPr>
                <a:solidFill>
                  <a:schemeClr val="tx1">
                    <a:tint val="75000"/>
                  </a:schemeClr>
                </a:solidFill>
              </a:defRPr>
            </a:lvl6pPr>
            <a:lvl7pPr marL="2716899" indent="0" algn="ctr">
              <a:buNone/>
              <a:defRPr>
                <a:solidFill>
                  <a:schemeClr val="tx1">
                    <a:tint val="75000"/>
                  </a:schemeClr>
                </a:solidFill>
              </a:defRPr>
            </a:lvl7pPr>
            <a:lvl8pPr marL="3169716" indent="0" algn="ctr">
              <a:buNone/>
              <a:defRPr>
                <a:solidFill>
                  <a:schemeClr val="tx1">
                    <a:tint val="75000"/>
                  </a:schemeClr>
                </a:solidFill>
              </a:defRPr>
            </a:lvl8pPr>
            <a:lvl9pPr marL="362253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8"/>
            <a:ext cx="6217920" cy="2000249"/>
          </a:xfrm>
        </p:spPr>
        <p:txBody>
          <a:bodyPr anchor="b"/>
          <a:lstStyle>
            <a:lvl1pPr marL="0" indent="0">
              <a:buNone/>
              <a:defRPr sz="1956">
                <a:solidFill>
                  <a:schemeClr val="tx1">
                    <a:tint val="75000"/>
                  </a:schemeClr>
                </a:solidFill>
              </a:defRPr>
            </a:lvl1pPr>
            <a:lvl2pPr marL="452816" indent="0">
              <a:buNone/>
              <a:defRPr sz="1778">
                <a:solidFill>
                  <a:schemeClr val="tx1">
                    <a:tint val="75000"/>
                  </a:schemeClr>
                </a:solidFill>
              </a:defRPr>
            </a:lvl2pPr>
            <a:lvl3pPr marL="905633" indent="0">
              <a:buNone/>
              <a:defRPr sz="1600">
                <a:solidFill>
                  <a:schemeClr val="tx1">
                    <a:tint val="75000"/>
                  </a:schemeClr>
                </a:solidFill>
              </a:defRPr>
            </a:lvl3pPr>
            <a:lvl4pPr marL="1358450" indent="0">
              <a:buNone/>
              <a:defRPr sz="1422">
                <a:solidFill>
                  <a:schemeClr val="tx1">
                    <a:tint val="75000"/>
                  </a:schemeClr>
                </a:solidFill>
              </a:defRPr>
            </a:lvl4pPr>
            <a:lvl5pPr marL="1811266" indent="0">
              <a:buNone/>
              <a:defRPr sz="1422">
                <a:solidFill>
                  <a:schemeClr val="tx1">
                    <a:tint val="75000"/>
                  </a:schemeClr>
                </a:solidFill>
              </a:defRPr>
            </a:lvl5pPr>
            <a:lvl6pPr marL="2264083" indent="0">
              <a:buNone/>
              <a:defRPr sz="1422">
                <a:solidFill>
                  <a:schemeClr val="tx1">
                    <a:tint val="75000"/>
                  </a:schemeClr>
                </a:solidFill>
              </a:defRPr>
            </a:lvl6pPr>
            <a:lvl7pPr marL="2716899" indent="0">
              <a:buNone/>
              <a:defRPr sz="1422">
                <a:solidFill>
                  <a:schemeClr val="tx1">
                    <a:tint val="75000"/>
                  </a:schemeClr>
                </a:solidFill>
              </a:defRPr>
            </a:lvl7pPr>
            <a:lvl8pPr marL="3169716" indent="0">
              <a:buNone/>
              <a:defRPr sz="1422">
                <a:solidFill>
                  <a:schemeClr val="tx1">
                    <a:tint val="75000"/>
                  </a:schemeClr>
                </a:solidFill>
              </a:defRPr>
            </a:lvl8pPr>
            <a:lvl9pPr marL="3622532" indent="0">
              <a:buNone/>
              <a:defRPr sz="142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56" b="1"/>
            </a:lvl1pPr>
          </a:lstStyle>
          <a:p>
            <a:r>
              <a:rPr lang="en-US"/>
              <a:t>Click to edit Master title style</a:t>
            </a:r>
          </a:p>
        </p:txBody>
      </p:sp>
      <p:sp>
        <p:nvSpPr>
          <p:cNvPr id="3" name="Content Placeholder 2"/>
          <p:cNvSpPr>
            <a:spLocks noGrp="1"/>
          </p:cNvSpPr>
          <p:nvPr>
            <p:ph idx="1"/>
          </p:nvPr>
        </p:nvSpPr>
        <p:spPr>
          <a:xfrm>
            <a:off x="2860040" y="364067"/>
            <a:ext cx="4089401" cy="7804151"/>
          </a:xfrm>
        </p:spPr>
        <p:txBody>
          <a:bodyPr/>
          <a:lstStyle>
            <a:lvl1pPr>
              <a:defRPr sz="3200"/>
            </a:lvl1pPr>
            <a:lvl2pPr>
              <a:defRPr sz="2756"/>
            </a:lvl2pPr>
            <a:lvl3pPr>
              <a:defRPr sz="2400"/>
            </a:lvl3pPr>
            <a:lvl4pPr>
              <a:defRPr sz="1956"/>
            </a:lvl4pPr>
            <a:lvl5pPr>
              <a:defRPr sz="1956"/>
            </a:lvl5pPr>
            <a:lvl6pPr>
              <a:defRPr sz="1956"/>
            </a:lvl6pPr>
            <a:lvl7pPr>
              <a:defRPr sz="1956"/>
            </a:lvl7pPr>
            <a:lvl8pPr>
              <a:defRPr sz="1956"/>
            </a:lvl8pPr>
            <a:lvl9pPr>
              <a:defRPr sz="19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1" cy="6254751"/>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1956"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2816" indent="0">
              <a:buNone/>
              <a:defRPr sz="2756"/>
            </a:lvl2pPr>
            <a:lvl3pPr marL="905633" indent="0">
              <a:buNone/>
              <a:defRPr sz="2400"/>
            </a:lvl3pPr>
            <a:lvl4pPr marL="1358450" indent="0">
              <a:buNone/>
              <a:defRPr sz="1956"/>
            </a:lvl4pPr>
            <a:lvl5pPr marL="1811266" indent="0">
              <a:buNone/>
              <a:defRPr sz="1956"/>
            </a:lvl5pPr>
            <a:lvl6pPr marL="2264083" indent="0">
              <a:buNone/>
              <a:defRPr sz="1956"/>
            </a:lvl6pPr>
            <a:lvl7pPr marL="2716899" indent="0">
              <a:buNone/>
              <a:defRPr sz="1956"/>
            </a:lvl7pPr>
            <a:lvl8pPr marL="3169716" indent="0">
              <a:buNone/>
              <a:defRPr sz="1956"/>
            </a:lvl8pPr>
            <a:lvl9pPr marL="3622532" indent="0">
              <a:buNone/>
              <a:defRPr sz="1956"/>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56">
                <a:solidFill>
                  <a:schemeClr val="tx1">
                    <a:tint val="75000"/>
                  </a:schemeClr>
                </a:solidFill>
              </a:defRPr>
            </a:lvl1pPr>
          </a:lstStyle>
          <a:p>
            <a:fld id="{1D8BD707-D9CF-40AE-B4C6-C98DA3205C09}" type="datetimeFigureOut">
              <a:rPr lang="en-US" smtClean="0"/>
              <a:pPr/>
              <a:t>8/2/2022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56">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05633" rtl="0" eaLnBrk="1" latinLnBrk="0" hangingPunct="1">
        <a:spcBef>
          <a:spcPct val="0"/>
        </a:spcBef>
        <a:buNone/>
        <a:defRPr sz="4356" kern="1200">
          <a:solidFill>
            <a:schemeClr val="tx1"/>
          </a:solidFill>
          <a:latin typeface="+mj-lt"/>
          <a:ea typeface="+mj-ea"/>
          <a:cs typeface="+mj-cs"/>
        </a:defRPr>
      </a:lvl1pPr>
    </p:titleStyle>
    <p:bodyStyle>
      <a:lvl1pPr marL="339612" indent="-339612" algn="l" defTabSz="905633"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35827" indent="-283011" algn="l" defTabSz="905633" rtl="0" eaLnBrk="1" latinLnBrk="0" hangingPunct="1">
        <a:spcBef>
          <a:spcPct val="20000"/>
        </a:spcBef>
        <a:buFont typeface="Arial" pitchFamily="34" charset="0"/>
        <a:buChar char="–"/>
        <a:defRPr sz="2756" kern="1200">
          <a:solidFill>
            <a:schemeClr val="tx1"/>
          </a:solidFill>
          <a:latin typeface="+mn-lt"/>
          <a:ea typeface="+mn-ea"/>
          <a:cs typeface="+mn-cs"/>
        </a:defRPr>
      </a:lvl2pPr>
      <a:lvl3pPr marL="1132042" indent="-226408" algn="l" defTabSz="905633"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8485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4pPr>
      <a:lvl5pPr marL="203767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5pPr>
      <a:lvl6pPr marL="249049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6pPr>
      <a:lvl7pPr marL="294330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7pPr>
      <a:lvl8pPr marL="339612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8pPr>
      <a:lvl9pPr marL="384894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9pPr>
    </p:bodyStyle>
    <p:otherStyle>
      <a:defPPr>
        <a:defRPr lang="en-US"/>
      </a:defPPr>
      <a:lvl1pPr marL="0" algn="l" defTabSz="905633" rtl="0" eaLnBrk="1" latinLnBrk="0" hangingPunct="1">
        <a:defRPr sz="1778" kern="1200">
          <a:solidFill>
            <a:schemeClr val="tx1"/>
          </a:solidFill>
          <a:latin typeface="+mn-lt"/>
          <a:ea typeface="+mn-ea"/>
          <a:cs typeface="+mn-cs"/>
        </a:defRPr>
      </a:lvl1pPr>
      <a:lvl2pPr marL="452816" algn="l" defTabSz="905633" rtl="0" eaLnBrk="1" latinLnBrk="0" hangingPunct="1">
        <a:defRPr sz="1778" kern="1200">
          <a:solidFill>
            <a:schemeClr val="tx1"/>
          </a:solidFill>
          <a:latin typeface="+mn-lt"/>
          <a:ea typeface="+mn-ea"/>
          <a:cs typeface="+mn-cs"/>
        </a:defRPr>
      </a:lvl2pPr>
      <a:lvl3pPr marL="905633" algn="l" defTabSz="905633" rtl="0" eaLnBrk="1" latinLnBrk="0" hangingPunct="1">
        <a:defRPr sz="1778" kern="1200">
          <a:solidFill>
            <a:schemeClr val="tx1"/>
          </a:solidFill>
          <a:latin typeface="+mn-lt"/>
          <a:ea typeface="+mn-ea"/>
          <a:cs typeface="+mn-cs"/>
        </a:defRPr>
      </a:lvl3pPr>
      <a:lvl4pPr marL="1358450" algn="l" defTabSz="905633" rtl="0" eaLnBrk="1" latinLnBrk="0" hangingPunct="1">
        <a:defRPr sz="1778" kern="1200">
          <a:solidFill>
            <a:schemeClr val="tx1"/>
          </a:solidFill>
          <a:latin typeface="+mn-lt"/>
          <a:ea typeface="+mn-ea"/>
          <a:cs typeface="+mn-cs"/>
        </a:defRPr>
      </a:lvl4pPr>
      <a:lvl5pPr marL="1811266" algn="l" defTabSz="905633" rtl="0" eaLnBrk="1" latinLnBrk="0" hangingPunct="1">
        <a:defRPr sz="1778" kern="1200">
          <a:solidFill>
            <a:schemeClr val="tx1"/>
          </a:solidFill>
          <a:latin typeface="+mn-lt"/>
          <a:ea typeface="+mn-ea"/>
          <a:cs typeface="+mn-cs"/>
        </a:defRPr>
      </a:lvl5pPr>
      <a:lvl6pPr marL="2264083" algn="l" defTabSz="905633" rtl="0" eaLnBrk="1" latinLnBrk="0" hangingPunct="1">
        <a:defRPr sz="1778" kern="1200">
          <a:solidFill>
            <a:schemeClr val="tx1"/>
          </a:solidFill>
          <a:latin typeface="+mn-lt"/>
          <a:ea typeface="+mn-ea"/>
          <a:cs typeface="+mn-cs"/>
        </a:defRPr>
      </a:lvl6pPr>
      <a:lvl7pPr marL="2716899" algn="l" defTabSz="905633" rtl="0" eaLnBrk="1" latinLnBrk="0" hangingPunct="1">
        <a:defRPr sz="1778" kern="1200">
          <a:solidFill>
            <a:schemeClr val="tx1"/>
          </a:solidFill>
          <a:latin typeface="+mn-lt"/>
          <a:ea typeface="+mn-ea"/>
          <a:cs typeface="+mn-cs"/>
        </a:defRPr>
      </a:lvl7pPr>
      <a:lvl8pPr marL="3169716" algn="l" defTabSz="905633" rtl="0" eaLnBrk="1" latinLnBrk="0" hangingPunct="1">
        <a:defRPr sz="1778" kern="1200">
          <a:solidFill>
            <a:schemeClr val="tx1"/>
          </a:solidFill>
          <a:latin typeface="+mn-lt"/>
          <a:ea typeface="+mn-ea"/>
          <a:cs typeface="+mn-cs"/>
        </a:defRPr>
      </a:lvl8pPr>
      <a:lvl9pPr marL="3622532" algn="l" defTabSz="905633" rtl="0" eaLnBrk="1" latinLnBrk="0" hangingPunct="1">
        <a:defRPr sz="17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youtu.be/KxDVUjimUmU"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t="13427" b="13427"/>
          <a:stretch/>
        </p:blipFill>
        <p:spPr>
          <a:xfrm>
            <a:off x="0" y="0"/>
            <a:ext cx="7315200" cy="4013057"/>
          </a:xfrm>
          <a:prstGeom prst="rect">
            <a:avLst/>
          </a:prstGeom>
          <a:ln w="12700" cap="sq">
            <a:noFill/>
            <a:miter lim="800000"/>
          </a:ln>
          <a:effectLst/>
        </p:spPr>
      </p:pic>
      <p:sp>
        <p:nvSpPr>
          <p:cNvPr id="3" name="Subtitle 2"/>
          <p:cNvSpPr>
            <a:spLocks noGrp="1"/>
          </p:cNvSpPr>
          <p:nvPr>
            <p:ph type="subTitle" idx="1"/>
          </p:nvPr>
        </p:nvSpPr>
        <p:spPr>
          <a:xfrm>
            <a:off x="1295400" y="4090740"/>
            <a:ext cx="6019800" cy="3895319"/>
          </a:xfrm>
        </p:spPr>
        <p:txBody>
          <a:bodyPr anchor="ctr">
            <a:noAutofit/>
          </a:bodyPr>
          <a:lstStyle/>
          <a:p>
            <a:r>
              <a:rPr lang="en-US" sz="1150" dirty="0">
                <a:solidFill>
                  <a:schemeClr val="tx1"/>
                </a:solidFill>
                <a:latin typeface="Cambria" panose="02040503050406030204" pitchFamily="18" charset="0"/>
              </a:rPr>
              <a:t>Welcome to Oyster Point with it's exquisite amenities located in the much desired community of Mt. Pleasant. Built in 2018, this townhouse has had one owner who used it as a second home and kept it in impeccable condition. The owners paid a lot premium for the location as one has an unobstructed view of a pond and fountain from the screened porch. Entering the unit the abundance of natural light, wood flooring and open floor plan is apparent from the family room with gas fireplace to the dining room which is situated next to the Chef's kitchen. The kitchen features stainless steel appliances,, white cabinets, tile backsplash and flooring, quartz countertops. a pantry and center island. The first level has beautiful crown molding and powder room. Upstairs one finds the master bedroom and bath with two additional bedrooms that share a bath. The sizable master bedroom has a large walk in closet and a bath featuring dual vanities, walk in shower and an additional closet added during construction.</a:t>
            </a:r>
          </a:p>
          <a:p>
            <a:endParaRPr lang="en-US" sz="1150" dirty="0">
              <a:solidFill>
                <a:schemeClr val="tx1"/>
              </a:solidFill>
              <a:latin typeface="Cambria" panose="02040503050406030204" pitchFamily="18" charset="0"/>
            </a:endParaRPr>
          </a:p>
          <a:p>
            <a:r>
              <a:rPr lang="en-US" sz="1150" dirty="0">
                <a:solidFill>
                  <a:schemeClr val="tx1"/>
                </a:solidFill>
                <a:latin typeface="Cambria" panose="02040503050406030204" pitchFamily="18" charset="0"/>
              </a:rPr>
              <a:t>Oyster Point is conveniently located near shopping at Towne Center, 4 miles from the beach and 9 miles to Charleston. Oyster Point has become one of Mt. Pleasant's premier communities with dock facilities for kayaking, tennis courts, clubhouse and pool.</a:t>
            </a:r>
          </a:p>
          <a:p>
            <a:endParaRPr lang="en-US" sz="1150" i="1" dirty="0">
              <a:solidFill>
                <a:schemeClr val="tx1"/>
              </a:solidFill>
              <a:latin typeface="Cambria" panose="02040503050406030204" pitchFamily="18" charset="0"/>
            </a:endParaRPr>
          </a:p>
          <a:p>
            <a:r>
              <a:rPr lang="en-US" sz="1150" i="1" dirty="0">
                <a:solidFill>
                  <a:schemeClr val="tx1"/>
                </a:solidFill>
                <a:latin typeface="Cambria" panose="02040503050406030204" pitchFamily="18" charset="0"/>
                <a:hlinkClick r:id="rId3"/>
              </a:rPr>
              <a:t>Click for a Video Tour</a:t>
            </a:r>
            <a:endParaRPr lang="en-US" sz="1150" i="1" dirty="0">
              <a:solidFill>
                <a:schemeClr val="tx1"/>
              </a:solidFill>
              <a:latin typeface="Cambria" panose="02040503050406030204" pitchFamily="18" charset="0"/>
            </a:endParaRP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tretch/>
        </p:blipFill>
        <p:spPr bwMode="auto">
          <a:xfrm>
            <a:off x="203200" y="8291185"/>
            <a:ext cx="731583" cy="5425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943373" y="8242681"/>
            <a:ext cx="3185237" cy="639599"/>
          </a:xfrm>
          <a:prstGeom prst="rect">
            <a:avLst/>
          </a:prstGeom>
        </p:spPr>
        <p:txBody>
          <a:bodyPr wrap="square" anchor="ctr">
            <a:spAutoFit/>
          </a:bodyPr>
          <a:lstStyle/>
          <a:p>
            <a:pPr algn="r"/>
            <a:r>
              <a:rPr lang="en-US" sz="1422" b="1" dirty="0">
                <a:latin typeface="Cambria" panose="02040503050406030204" pitchFamily="18" charset="0"/>
              </a:rPr>
              <a:t>Carey </a:t>
            </a:r>
            <a:r>
              <a:rPr lang="en-US" sz="1422" b="1" dirty="0" err="1">
                <a:latin typeface="Cambria" panose="02040503050406030204" pitchFamily="18" charset="0"/>
              </a:rPr>
              <a:t>Budds</a:t>
            </a:r>
            <a:endParaRPr lang="en-US" sz="1422" b="1" dirty="0">
              <a:latin typeface="Cambria" panose="02040503050406030204" pitchFamily="18" charset="0"/>
            </a:endParaRPr>
          </a:p>
          <a:p>
            <a:pPr algn="r"/>
            <a:r>
              <a:rPr lang="pt-BR" sz="1067" dirty="0">
                <a:latin typeface="Cambria" panose="02040503050406030204" pitchFamily="18" charset="0"/>
              </a:rPr>
              <a:t>843-475-1505</a:t>
            </a:r>
          </a:p>
          <a:p>
            <a:pPr algn="r"/>
            <a:r>
              <a:rPr lang="pt-BR" sz="1067" dirty="0">
                <a:latin typeface="Cambria" panose="02040503050406030204" pitchFamily="18" charset="0"/>
              </a:rPr>
              <a:t>careybudds@gmail.com</a:t>
            </a:r>
            <a:endParaRPr lang="en-US" sz="1067" dirty="0">
              <a:solidFill>
                <a:schemeClr val="accent1">
                  <a:lumMod val="75000"/>
                </a:schemeClr>
              </a:solidFill>
              <a:latin typeface="Cambria" panose="02040503050406030204" pitchFamily="18" charset="0"/>
            </a:endParaRPr>
          </a:p>
        </p:txBody>
      </p:sp>
      <p:sp>
        <p:nvSpPr>
          <p:cNvPr id="6" name="Rectangle 5"/>
          <p:cNvSpPr/>
          <p:nvPr/>
        </p:nvSpPr>
        <p:spPr>
          <a:xfrm>
            <a:off x="203200" y="8928556"/>
            <a:ext cx="6908800" cy="215444"/>
          </a:xfrm>
          <a:prstGeom prst="rect">
            <a:avLst/>
          </a:prstGeom>
        </p:spPr>
        <p:txBody>
          <a:bodyPr wrap="square">
            <a:spAutoFit/>
          </a:bodyPr>
          <a:lstStyle/>
          <a:p>
            <a:pPr algn="ctr"/>
            <a:r>
              <a:rPr lang="en-US" sz="800" dirty="0">
                <a:latin typeface="Cambria" panose="02040503050406030204" pitchFamily="18" charset="0"/>
              </a:rPr>
              <a:t>ERA Wilder Realty | 125 </a:t>
            </a:r>
            <a:r>
              <a:rPr lang="en-US" sz="800" dirty="0" err="1">
                <a:latin typeface="Cambria" panose="02040503050406030204" pitchFamily="18" charset="0"/>
              </a:rPr>
              <a:t>Wappoo</a:t>
            </a:r>
            <a:r>
              <a:rPr lang="en-US" sz="800" dirty="0">
                <a:latin typeface="Cambria" panose="02040503050406030204" pitchFamily="18" charset="0"/>
              </a:rPr>
              <a:t> Creek Ste F | Charleston, SC 29412</a:t>
            </a:r>
          </a:p>
        </p:txBody>
      </p:sp>
      <p:sp>
        <p:nvSpPr>
          <p:cNvPr id="8" name="Rectangle 7"/>
          <p:cNvSpPr/>
          <p:nvPr/>
        </p:nvSpPr>
        <p:spPr>
          <a:xfrm>
            <a:off x="1371600" y="3318828"/>
            <a:ext cx="5943600" cy="694229"/>
          </a:xfrm>
          <a:prstGeom prst="rect">
            <a:avLst/>
          </a:prstGeom>
        </p:spPr>
        <p:txBody>
          <a:bodyPr wrap="square">
            <a:spAutoFit/>
          </a:bodyPr>
          <a:lstStyle/>
          <a:p>
            <a:r>
              <a:rPr lang="en-US" sz="2489" b="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t>1612 Prince Edward Street</a:t>
            </a:r>
          </a:p>
          <a:p>
            <a:r>
              <a:rPr lang="en-US" sz="1422" b="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t>Mount Pleasant, SC 29466 | MLS# 22019031 | $719,000</a:t>
            </a:r>
          </a:p>
        </p:txBody>
      </p:sp>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t="2225" b="2225"/>
          <a:stretch/>
        </p:blipFill>
        <p:spPr>
          <a:xfrm>
            <a:off x="76200" y="6080172"/>
            <a:ext cx="1224931" cy="877824"/>
          </a:xfrm>
          <a:prstGeom prst="rect">
            <a:avLst/>
          </a:prstGeom>
          <a:ln w="3175" cap="sq">
            <a:solidFill>
              <a:schemeClr val="bg1"/>
            </a:solidFill>
            <a:miter lim="800000"/>
          </a:ln>
          <a:effectLst/>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 y="4078848"/>
            <a:ext cx="1219200" cy="877824"/>
          </a:xfrm>
          <a:prstGeom prst="rect">
            <a:avLst/>
          </a:prstGeom>
          <a:ln w="3175" cap="sq">
            <a:solidFill>
              <a:schemeClr val="bg1"/>
            </a:solidFill>
            <a:miter lim="800000"/>
          </a:ln>
          <a:effectLst/>
        </p:spPr>
      </p:pic>
      <p:pic>
        <p:nvPicPr>
          <p:cNvPr id="34" name="Picture 3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6200" y="5079510"/>
            <a:ext cx="1219200" cy="877824"/>
          </a:xfrm>
          <a:prstGeom prst="rect">
            <a:avLst/>
          </a:prstGeom>
          <a:ln w="3175" cap="sq">
            <a:solidFill>
              <a:schemeClr val="bg1"/>
            </a:solidFill>
            <a:miter lim="800000"/>
          </a:ln>
          <a:effectLst/>
        </p:spPr>
      </p:pic>
      <p:pic>
        <p:nvPicPr>
          <p:cNvPr id="35" name="Picture 34"/>
          <p:cNvPicPr>
            <a:picLocks noChangeAspect="1"/>
          </p:cNvPicPr>
          <p:nvPr/>
        </p:nvPicPr>
        <p:blipFill>
          <a:blip r:embed="rId8" cstate="print">
            <a:extLst>
              <a:ext uri="{28A0092B-C50C-407E-A947-70E740481C1C}">
                <a14:useLocalDpi xmlns:a14="http://schemas.microsoft.com/office/drawing/2010/main" val="0"/>
              </a:ext>
            </a:extLst>
          </a:blip>
          <a:srcRect t="3279" b="3279"/>
          <a:stretch/>
        </p:blipFill>
        <p:spPr>
          <a:xfrm>
            <a:off x="76200" y="7080831"/>
            <a:ext cx="1252584" cy="877824"/>
          </a:xfrm>
          <a:prstGeom prst="rect">
            <a:avLst/>
          </a:prstGeom>
          <a:ln w="3175" cap="sq">
            <a:solidFill>
              <a:schemeClr val="bg1"/>
            </a:solidFill>
            <a:miter lim="800000"/>
          </a:ln>
          <a:effectLst/>
        </p:spPr>
      </p:pic>
      <p:sp>
        <p:nvSpPr>
          <p:cNvPr id="10" name="Rectangle 9"/>
          <p:cNvSpPr/>
          <p:nvPr/>
        </p:nvSpPr>
        <p:spPr>
          <a:xfrm>
            <a:off x="7389740" y="2174454"/>
            <a:ext cx="3770852" cy="465127"/>
          </a:xfrm>
          <a:prstGeom prst="rect">
            <a:avLst/>
          </a:prstGeom>
          <a:noFill/>
        </p:spPr>
        <p:txBody>
          <a:bodyPr wrap="square" lIns="81280" tIns="40640" rIns="81280" bIns="40640" anchor="ctr">
            <a:spAutoFit/>
          </a:bodyPr>
          <a:lstStyle/>
          <a:p>
            <a:pPr algn="ctr"/>
            <a:r>
              <a:rPr lang="en-US" sz="2489" b="1" i="1" dirty="0">
                <a:ln w="3175">
                  <a:solidFill>
                    <a:srgbClr val="FFC000"/>
                  </a:solidFill>
                  <a:prstDash val="solid"/>
                </a:ln>
                <a:solidFill>
                  <a:srgbClr val="FFFF00"/>
                </a:solidFill>
                <a:effectLst>
                  <a:outerShdw blurRad="50800" dist="38100" dir="5400000" algn="t" rotWithShape="0">
                    <a:prstClr val="black">
                      <a:alpha val="40000"/>
                    </a:prstClr>
                  </a:outerShdw>
                </a:effectLst>
                <a:latin typeface="Cambria" panose="02040503050406030204" pitchFamily="18" charset="0"/>
              </a:rPr>
              <a:t>New Price!</a:t>
            </a:r>
          </a:p>
        </p:txBody>
      </p:sp>
      <p:sp>
        <p:nvSpPr>
          <p:cNvPr id="11" name="Rectangle 10">
            <a:extLst>
              <a:ext uri="{FF2B5EF4-FFF2-40B4-BE49-F238E27FC236}">
                <a16:creationId xmlns:a16="http://schemas.microsoft.com/office/drawing/2014/main" id="{BDC58176-B2DB-400F-9EEC-D2C7603097CE}"/>
              </a:ext>
            </a:extLst>
          </p:cNvPr>
          <p:cNvSpPr/>
          <p:nvPr/>
        </p:nvSpPr>
        <p:spPr>
          <a:xfrm>
            <a:off x="1371600" y="0"/>
            <a:ext cx="5943600" cy="475387"/>
          </a:xfrm>
          <a:prstGeom prst="rect">
            <a:avLst/>
          </a:prstGeom>
        </p:spPr>
        <p:txBody>
          <a:bodyPr wrap="square">
            <a:spAutoFit/>
          </a:bodyPr>
          <a:lstStyle/>
          <a:p>
            <a:pPr algn="ctr"/>
            <a:r>
              <a:rPr lang="en-US" sz="2489" b="1" i="1" dirty="0">
                <a:ln w="3175">
                  <a:solidFill>
                    <a:sysClr val="windowText" lastClr="000000"/>
                  </a:solidFill>
                </a:ln>
                <a:solidFill>
                  <a:schemeClr val="bg1"/>
                </a:solidFill>
                <a:latin typeface="Cambria" panose="02040503050406030204" pitchFamily="18" charset="0"/>
              </a:rPr>
              <a:t>Oyster Point Townhome</a:t>
            </a:r>
          </a:p>
        </p:txBody>
      </p:sp>
      <p:pic>
        <p:nvPicPr>
          <p:cNvPr id="15" name="Picture 14">
            <a:extLst>
              <a:ext uri="{FF2B5EF4-FFF2-40B4-BE49-F238E27FC236}">
                <a16:creationId xmlns:a16="http://schemas.microsoft.com/office/drawing/2014/main" id="{0C412F48-A596-4DFC-BBCE-D77A42BAF01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6200" y="1076862"/>
            <a:ext cx="1219200" cy="877824"/>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A548E063-E013-4E48-A5F1-41BA4EE329F0}"/>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199" y="2077524"/>
            <a:ext cx="1219201" cy="877824"/>
          </a:xfrm>
          <a:prstGeom prst="rect">
            <a:avLst/>
          </a:prstGeom>
          <a:ln w="3175" cap="sq">
            <a:solidFill>
              <a:schemeClr val="bg1"/>
            </a:solidFill>
            <a:miter lim="800000"/>
          </a:ln>
          <a:effectLst/>
        </p:spPr>
      </p:pic>
      <p:pic>
        <p:nvPicPr>
          <p:cNvPr id="17" name="Picture 16">
            <a:extLst>
              <a:ext uri="{FF2B5EF4-FFF2-40B4-BE49-F238E27FC236}">
                <a16:creationId xmlns:a16="http://schemas.microsoft.com/office/drawing/2014/main" id="{6D28E444-5731-4894-8427-C44068666F0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200" y="76200"/>
            <a:ext cx="1219200" cy="877824"/>
          </a:xfrm>
          <a:prstGeom prst="rect">
            <a:avLst/>
          </a:prstGeom>
          <a:ln w="3175" cap="sq">
            <a:solidFill>
              <a:schemeClr val="bg1"/>
            </a:solidFill>
            <a:miter lim="800000"/>
          </a:ln>
          <a:effectLst/>
        </p:spPr>
      </p:pic>
      <p:pic>
        <p:nvPicPr>
          <p:cNvPr id="18" name="Picture 17">
            <a:extLst>
              <a:ext uri="{FF2B5EF4-FFF2-40B4-BE49-F238E27FC236}">
                <a16:creationId xmlns:a16="http://schemas.microsoft.com/office/drawing/2014/main" id="{0DFD8CA4-44CB-4DB5-8F67-CE27D0E358F3}"/>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76199" y="3078186"/>
            <a:ext cx="1219201" cy="877824"/>
          </a:xfrm>
          <a:prstGeom prst="rect">
            <a:avLst/>
          </a:prstGeom>
          <a:ln w="3175" cap="sq">
            <a:solidFill>
              <a:schemeClr val="bg1"/>
            </a:solidFill>
            <a:miter lim="800000"/>
          </a:ln>
          <a:effectLst/>
        </p:spPr>
      </p:pic>
      <p:sp>
        <p:nvSpPr>
          <p:cNvPr id="2" name="Rectangle 1">
            <a:extLst>
              <a:ext uri="{FF2B5EF4-FFF2-40B4-BE49-F238E27FC236}">
                <a16:creationId xmlns:a16="http://schemas.microsoft.com/office/drawing/2014/main" id="{EA0C31D5-A307-4BF4-A58B-CE54085866F6}"/>
              </a:ext>
            </a:extLst>
          </p:cNvPr>
          <p:cNvSpPr/>
          <p:nvPr/>
        </p:nvSpPr>
        <p:spPr>
          <a:xfrm>
            <a:off x="8101475" y="6649746"/>
            <a:ext cx="3185237" cy="639599"/>
          </a:xfrm>
          <a:prstGeom prst="rect">
            <a:avLst/>
          </a:prstGeom>
        </p:spPr>
        <p:txBody>
          <a:bodyPr wrap="square" anchor="ctr">
            <a:spAutoFit/>
          </a:bodyPr>
          <a:lstStyle/>
          <a:p>
            <a:r>
              <a:rPr lang="en-US" sz="1422" b="1" dirty="0">
                <a:latin typeface="Cambria" panose="02040503050406030204" pitchFamily="18" charset="0"/>
              </a:rPr>
              <a:t>Carey </a:t>
            </a:r>
            <a:r>
              <a:rPr lang="en-US" sz="1422" b="1" dirty="0" err="1">
                <a:latin typeface="Cambria" panose="02040503050406030204" pitchFamily="18" charset="0"/>
              </a:rPr>
              <a:t>Budds</a:t>
            </a:r>
            <a:endParaRPr lang="en-US" sz="1422" b="1" dirty="0">
              <a:latin typeface="Cambria" panose="02040503050406030204" pitchFamily="18" charset="0"/>
            </a:endParaRPr>
          </a:p>
          <a:p>
            <a:r>
              <a:rPr lang="pt-BR" sz="1067" dirty="0">
                <a:latin typeface="Cambria" panose="02040503050406030204" pitchFamily="18" charset="0"/>
              </a:rPr>
              <a:t>843-475-1505</a:t>
            </a:r>
          </a:p>
          <a:p>
            <a:r>
              <a:rPr lang="pt-BR" sz="1067" dirty="0">
                <a:latin typeface="Cambria" panose="02040503050406030204" pitchFamily="18" charset="0"/>
              </a:rPr>
              <a:t>cdft73@aol.com</a:t>
            </a:r>
            <a:endParaRPr lang="en-US" sz="1067" dirty="0">
              <a:solidFill>
                <a:schemeClr val="accent1">
                  <a:lumMod val="75000"/>
                </a:schemeClr>
              </a:solidFill>
              <a:latin typeface="Cambria" panose="02040503050406030204" pitchFamily="18" charset="0"/>
            </a:endParaRP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399</TotalTime>
  <Words>288</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60</cp:revision>
  <dcterms:created xsi:type="dcterms:W3CDTF">2006-08-16T00:00:00Z</dcterms:created>
  <dcterms:modified xsi:type="dcterms:W3CDTF">2022-08-02T17:18:59Z</dcterms:modified>
</cp:coreProperties>
</file>