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100C"/>
    <a:srgbClr val="CADB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29" autoAdjust="0"/>
    <p:restoredTop sz="94660"/>
  </p:normalViewPr>
  <p:slideViewPr>
    <p:cSldViewPr snapToGrid="0">
      <p:cViewPr varScale="1">
        <p:scale>
          <a:sx n="47" d="100"/>
          <a:sy n="47" d="100"/>
        </p:scale>
        <p:origin x="253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p:cNvSpPr>
            <a:spLocks noGrp="1"/>
          </p:cNvSpPr>
          <p:nvPr>
            <p:ph type="dt" sz="half" idx="10"/>
          </p:nvPr>
        </p:nvSpPr>
        <p:spPr/>
        <p:txBody>
          <a:bodyPr/>
          <a:lstStyle/>
          <a:p>
            <a:fld id="{2AB8D138-54E7-4EF7-989F-673CA2838E27}" type="datetimeFigureOut">
              <a:rPr lang="en-US" smtClean="0"/>
              <a:t>7/2/2019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414359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B8D138-54E7-4EF7-989F-673CA2838E27}" type="datetimeFigureOut">
              <a:rPr lang="en-US" smtClean="0"/>
              <a:t>7/2/2019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29228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B8D138-54E7-4EF7-989F-673CA2838E27}" type="datetimeFigureOut">
              <a:rPr lang="en-US" smtClean="0"/>
              <a:t>7/2/2019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28237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B8D138-54E7-4EF7-989F-673CA2838E27}" type="datetimeFigureOut">
              <a:rPr lang="en-US" smtClean="0"/>
              <a:t>7/2/2019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735201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B8D138-54E7-4EF7-989F-673CA2838E27}" type="datetimeFigureOut">
              <a:rPr lang="en-US" smtClean="0"/>
              <a:t>7/2/2019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4020220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B8D138-54E7-4EF7-989F-673CA2838E27}" type="datetimeFigureOut">
              <a:rPr lang="en-US" smtClean="0"/>
              <a:t>7/2/2019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1850626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B8D138-54E7-4EF7-989F-673CA2838E27}" type="datetimeFigureOut">
              <a:rPr lang="en-US" smtClean="0"/>
              <a:t>7/2/2019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3695023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B8D138-54E7-4EF7-989F-673CA2838E27}" type="datetimeFigureOut">
              <a:rPr lang="en-US" smtClean="0"/>
              <a:t>7/2/2019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33413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8D138-54E7-4EF7-989F-673CA2838E27}" type="datetimeFigureOut">
              <a:rPr lang="en-US" smtClean="0"/>
              <a:t>7/2/2019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469772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2AB8D138-54E7-4EF7-989F-673CA2838E27}" type="datetimeFigureOut">
              <a:rPr lang="en-US" smtClean="0"/>
              <a:t>7/2/2019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1543654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2AB8D138-54E7-4EF7-989F-673CA2838E27}" type="datetimeFigureOut">
              <a:rPr lang="en-US" smtClean="0"/>
              <a:t>7/2/2019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345890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2AB8D138-54E7-4EF7-989F-673CA2838E27}" type="datetimeFigureOut">
              <a:rPr lang="en-US" smtClean="0"/>
              <a:t>7/2/2019</a:t>
            </a:fld>
            <a:endParaRPr lang="en-US"/>
          </a:p>
        </p:txBody>
      </p:sp>
      <p:sp>
        <p:nvSpPr>
          <p:cNvPr id="5"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1C293543-E260-4B84-ABA7-CD757B3ACF2E}" type="slidenum">
              <a:rPr lang="en-US" smtClean="0"/>
              <a:t>‹#›</a:t>
            </a:fld>
            <a:endParaRPr lang="en-US"/>
          </a:p>
        </p:txBody>
      </p:sp>
    </p:spTree>
    <p:extLst>
      <p:ext uri="{BB962C8B-B14F-4D97-AF65-F5344CB8AC3E}">
        <p14:creationId xmlns:p14="http://schemas.microsoft.com/office/powerpoint/2010/main" val="656815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emf"/><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extLst>
              <a:ext uri="{BEBA8EAE-BF5A-486C-A8C5-ECC9F3942E4B}">
                <a14:imgProps xmlns:a14="http://schemas.microsoft.com/office/drawing/2010/main">
                  <a14:imgLayer r:embed="rId3">
                    <a14:imgEffect>
                      <a14:artisticBlur/>
                    </a14:imgEffect>
                  </a14:imgLayer>
                </a14:imgProps>
              </a:ext>
            </a:extLst>
          </a:blip>
          <a:srcRect/>
          <a:stretch>
            <a:fillRect l="-54000" r="-54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p:blipFill>
        <p:spPr>
          <a:xfrm>
            <a:off x="107859" y="506296"/>
            <a:ext cx="3657598" cy="2291967"/>
          </a:xfrm>
          <a:prstGeom prst="rect">
            <a:avLst/>
          </a:prstGeom>
          <a:ln>
            <a:solidFill>
              <a:schemeClr val="tx1"/>
            </a:solid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0" y="40641"/>
            <a:ext cx="7772400" cy="568960"/>
          </a:xfrm>
          <a:noFill/>
        </p:spPr>
        <p:txBody>
          <a:bodyPr anchor="t">
            <a:normAutofit/>
          </a:bodyPr>
          <a:lstStyle/>
          <a:p>
            <a:r>
              <a:rPr lang="en-US" sz="2400" b="1" i="1" dirty="0">
                <a:solidFill>
                  <a:schemeClr val="bg1"/>
                </a:solidFill>
                <a:effectLst>
                  <a:outerShdw blurRad="50800" dist="38100" dir="5400000" algn="t" rotWithShape="0">
                    <a:prstClr val="black">
                      <a:alpha val="40000"/>
                    </a:prstClr>
                  </a:outerShdw>
                </a:effectLst>
                <a:latin typeface="Dakota" pitchFamily="2" charset="0"/>
              </a:rPr>
              <a:t>Welcome Home to Park West</a:t>
            </a:r>
          </a:p>
        </p:txBody>
      </p:sp>
      <p:sp>
        <p:nvSpPr>
          <p:cNvPr id="3" name="Subtitle 2"/>
          <p:cNvSpPr>
            <a:spLocks noGrp="1"/>
          </p:cNvSpPr>
          <p:nvPr>
            <p:ph type="subTitle" idx="1"/>
          </p:nvPr>
        </p:nvSpPr>
        <p:spPr>
          <a:xfrm>
            <a:off x="1645479" y="3580355"/>
            <a:ext cx="4481433" cy="5299513"/>
          </a:xfrm>
        </p:spPr>
        <p:txBody>
          <a:bodyPr anchor="ctr">
            <a:noAutofit/>
          </a:bodyPr>
          <a:lstStyle/>
          <a:p>
            <a:r>
              <a:rPr lang="en-US" sz="1450" dirty="0">
                <a:solidFill>
                  <a:schemeClr val="bg1"/>
                </a:solidFill>
                <a:effectLst>
                  <a:outerShdw blurRad="38100" dist="38100" dir="2700000" algn="tl">
                    <a:srgbClr val="000000">
                      <a:alpha val="43137"/>
                    </a:srgbClr>
                  </a:outerShdw>
                </a:effectLst>
              </a:rPr>
              <a:t>Beautiful, turnkey one story ranch, open floor plan integrates living, dining, &amp; kitchen, perfect for entertaining! Stunning custom built-ins, tiled fireplace, &amp; handcrafted framed mantel is functional for both decor and storage. Upgrades include new laminate wood flooring, plush carpet in bedrooms, tile in bathrooms/laundry (2018) new garage opener (2017) new gas HWH ( (2016) new HVAC (2015). Kitchen features Stainless appliances, chef's island, tons of storage. Private master </a:t>
            </a:r>
            <a:r>
              <a:rPr lang="en-US" sz="1450" dirty="0" err="1">
                <a:solidFill>
                  <a:schemeClr val="bg1"/>
                </a:solidFill>
                <a:effectLst>
                  <a:outerShdw blurRad="38100" dist="38100" dir="2700000" algn="tl">
                    <a:srgbClr val="000000">
                      <a:alpha val="43137"/>
                    </a:srgbClr>
                  </a:outerShdw>
                </a:effectLst>
              </a:rPr>
              <a:t>en</a:t>
            </a:r>
            <a:r>
              <a:rPr lang="en-US" sz="1450" dirty="0">
                <a:solidFill>
                  <a:schemeClr val="bg1"/>
                </a:solidFill>
                <a:effectLst>
                  <a:outerShdw blurRad="38100" dist="38100" dir="2700000" algn="tl">
                    <a:srgbClr val="000000">
                      <a:alpha val="43137"/>
                    </a:srgbClr>
                  </a:outerShdw>
                </a:effectLst>
              </a:rPr>
              <a:t> suite features vaulted ceilings, relaxing Jacuzzi tub, double vanity sinks w/ granite. Double French doors lead you to the bright sunroom/office &amp; backyard oasis with screened in porch, patio for grilling &amp; shady landscaped back yard overlooking neighborhood easement. Close to schools shops trails &amp; beaches.</a:t>
            </a:r>
          </a:p>
          <a:p>
            <a:r>
              <a:rPr lang="en-US" sz="1450" dirty="0">
                <a:solidFill>
                  <a:schemeClr val="bg1"/>
                </a:solidFill>
                <a:effectLst>
                  <a:outerShdw blurRad="38100" dist="38100" dir="2700000" algn="tl">
                    <a:srgbClr val="000000">
                      <a:alpha val="43137"/>
                    </a:srgbClr>
                  </a:outerShdw>
                </a:effectLst>
              </a:rPr>
              <a:t>Established </a:t>
            </a:r>
            <a:r>
              <a:rPr lang="en-US" sz="1450" dirty="0" err="1">
                <a:solidFill>
                  <a:schemeClr val="bg1"/>
                </a:solidFill>
                <a:effectLst>
                  <a:outerShdw blurRad="38100" dist="38100" dir="2700000" algn="tl">
                    <a:srgbClr val="000000">
                      <a:alpha val="43137"/>
                    </a:srgbClr>
                  </a:outerShdw>
                </a:effectLst>
              </a:rPr>
              <a:t>Foxmoor</a:t>
            </a:r>
            <a:r>
              <a:rPr lang="en-US" sz="1450" dirty="0">
                <a:solidFill>
                  <a:schemeClr val="bg1"/>
                </a:solidFill>
                <a:effectLst>
                  <a:outerShdw blurRad="38100" dist="38100" dir="2700000" algn="tl">
                    <a:srgbClr val="000000">
                      <a:alpha val="43137"/>
                    </a:srgbClr>
                  </a:outerShdw>
                </a:effectLst>
              </a:rPr>
              <a:t> Park West offers numerous amenities, is close to schools, shopping, recreation center, walking trails, and the new library and Costco. Owners have added tons of custom features throughout home...in addition to built-ins, they have added storage cabinets in the laundry room, above the toilet in master </a:t>
            </a:r>
            <a:r>
              <a:rPr lang="en-US" sz="1450" dirty="0" err="1">
                <a:solidFill>
                  <a:schemeClr val="bg1"/>
                </a:solidFill>
                <a:effectLst>
                  <a:outerShdw blurRad="38100" dist="38100" dir="2700000" algn="tl">
                    <a:srgbClr val="000000">
                      <a:alpha val="43137"/>
                    </a:srgbClr>
                  </a:outerShdw>
                </a:effectLst>
              </a:rPr>
              <a:t>watercloset</a:t>
            </a:r>
            <a:r>
              <a:rPr lang="en-US" sz="1450" dirty="0">
                <a:solidFill>
                  <a:schemeClr val="bg1"/>
                </a:solidFill>
                <a:effectLst>
                  <a:outerShdw blurRad="38100" dist="38100" dir="2700000" algn="tl">
                    <a:srgbClr val="000000">
                      <a:alpha val="43137"/>
                    </a:srgbClr>
                  </a:outerShdw>
                </a:effectLst>
              </a:rPr>
              <a:t>, and floor to ceiling shelving in garage. Items that do not convey are closed cabinets in garage, playset in backyard (will consider offer).</a:t>
            </a:r>
          </a:p>
        </p:txBody>
      </p:sp>
      <p:sp>
        <p:nvSpPr>
          <p:cNvPr id="5" name="Rectangle 4"/>
          <p:cNvSpPr/>
          <p:nvPr/>
        </p:nvSpPr>
        <p:spPr>
          <a:xfrm>
            <a:off x="0" y="9172297"/>
            <a:ext cx="3160095" cy="861774"/>
          </a:xfrm>
          <a:prstGeom prst="rect">
            <a:avLst/>
          </a:prstGeom>
        </p:spPr>
        <p:txBody>
          <a:bodyPr wrap="square">
            <a:spAutoFit/>
          </a:bodyPr>
          <a:lstStyle/>
          <a:p>
            <a:r>
              <a:rPr lang="it-IT" sz="1400" b="1" kern="1400" dirty="0">
                <a:latin typeface="Century Gothic" panose="020B0502020202020204" pitchFamily="34" charset="0"/>
              </a:rPr>
              <a:t>Jeffrey Sheahan</a:t>
            </a:r>
          </a:p>
          <a:p>
            <a:r>
              <a:rPr lang="it-IT" sz="1200" kern="1400" dirty="0">
                <a:latin typeface="Century Gothic" panose="020B0502020202020204" pitchFamily="34" charset="0"/>
              </a:rPr>
              <a:t>(843) 276-9220</a:t>
            </a:r>
          </a:p>
          <a:p>
            <a:r>
              <a:rPr lang="it-IT" sz="1200" kern="1400" dirty="0">
                <a:latin typeface="Century Gothic" panose="020B0502020202020204" pitchFamily="34" charset="0"/>
              </a:rPr>
              <a:t>jeffrey.sheahan1@gmail.com</a:t>
            </a:r>
          </a:p>
          <a:p>
            <a:r>
              <a:rPr lang="it-IT" sz="1200" kern="1400" dirty="0">
                <a:latin typeface="Century Gothic" panose="020B0502020202020204" pitchFamily="34" charset="0"/>
              </a:rPr>
              <a:t>JeffreySellsCharleston.com</a:t>
            </a:r>
            <a:endParaRPr lang="it-IT" sz="700" kern="1400" dirty="0">
              <a:ln>
                <a:noFill/>
              </a:ln>
              <a:latin typeface="Century Gothic" panose="020B0502020202020204" pitchFamily="34" charset="0"/>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0096" y="9308067"/>
            <a:ext cx="1452208" cy="5902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4"/>
          <p:cNvSpPr txBox="1">
            <a:spLocks noChangeArrowheads="1"/>
          </p:cNvSpPr>
          <p:nvPr/>
        </p:nvSpPr>
        <p:spPr bwMode="auto">
          <a:xfrm>
            <a:off x="4612305" y="9277256"/>
            <a:ext cx="3054686" cy="6518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r" eaLnBrk="0" fontAlgn="base" hangingPunct="0">
              <a:spcBef>
                <a:spcPct val="0"/>
              </a:spcBef>
              <a:spcAft>
                <a:spcPct val="0"/>
              </a:spcAft>
            </a:pPr>
            <a:r>
              <a:rPr lang="en-US" altLang="en-US" sz="1400" dirty="0">
                <a:latin typeface="Century Gothic" panose="020B0502020202020204" pitchFamily="34" charset="0"/>
              </a:rPr>
              <a:t>Brand Name Real Estate</a:t>
            </a:r>
          </a:p>
          <a:p>
            <a:pPr lvl="0" algn="r" eaLnBrk="0" fontAlgn="base" hangingPunct="0">
              <a:spcBef>
                <a:spcPct val="0"/>
              </a:spcBef>
              <a:spcAft>
                <a:spcPct val="0"/>
              </a:spcAft>
            </a:pPr>
            <a:r>
              <a:rPr lang="en-US" altLang="en-US" sz="1400" dirty="0">
                <a:latin typeface="Century Gothic" panose="020B0502020202020204" pitchFamily="34" charset="0"/>
              </a:rPr>
              <a:t>4 Carriage Lane Suite 106</a:t>
            </a:r>
          </a:p>
          <a:p>
            <a:pPr lvl="0" algn="r" eaLnBrk="0" fontAlgn="base" hangingPunct="0">
              <a:spcBef>
                <a:spcPct val="0"/>
              </a:spcBef>
              <a:spcAft>
                <a:spcPct val="0"/>
              </a:spcAft>
            </a:pPr>
            <a:r>
              <a:rPr lang="en-US" altLang="en-US" sz="1400" dirty="0">
                <a:latin typeface="Century Gothic" panose="020B0502020202020204" pitchFamily="34" charset="0"/>
              </a:rPr>
              <a:t>Charleston, SC 29407</a:t>
            </a:r>
            <a:endParaRPr kumimoji="0" lang="en-US" altLang="en-US" sz="3200" i="0" u="none" strike="noStrike" cap="none" normalizeH="0" baseline="0" dirty="0">
              <a:ln>
                <a:noFill/>
              </a:ln>
              <a:latin typeface="Century Gothic" panose="020B0502020202020204" pitchFamily="34" charset="0"/>
            </a:endParaRPr>
          </a:p>
        </p:txBody>
      </p:sp>
      <p:sp>
        <p:nvSpPr>
          <p:cNvPr id="8" name="Rectangle 7"/>
          <p:cNvSpPr/>
          <p:nvPr/>
        </p:nvSpPr>
        <p:spPr>
          <a:xfrm>
            <a:off x="0" y="2841658"/>
            <a:ext cx="7772400" cy="707886"/>
          </a:xfrm>
          <a:prstGeom prst="rect">
            <a:avLst/>
          </a:prstGeom>
        </p:spPr>
        <p:txBody>
          <a:bodyPr wrap="square">
            <a:spAutoFit/>
          </a:bodyPr>
          <a:lstStyle/>
          <a:p>
            <a:pPr algn="ctr"/>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rPr>
              <a:t>1613 Thomas Barksdale Way</a:t>
            </a:r>
          </a:p>
          <a:p>
            <a:pPr algn="ctr"/>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rPr>
              <a:t>Mount Pleasant, SC 29466 ~ MLS# 19008439 ~ </a:t>
            </a:r>
            <a:r>
              <a:rPr lang="en-US" sz="1600" b="1">
                <a:solidFill>
                  <a:schemeClr val="bg1"/>
                </a:solidFill>
                <a:effectLst>
                  <a:outerShdw blurRad="38100" dist="38100" dir="2700000" algn="tl">
                    <a:srgbClr val="000000">
                      <a:alpha val="43137"/>
                    </a:srgbClr>
                  </a:outerShdw>
                </a:effectLst>
                <a:latin typeface="Century Gothic" panose="020B0502020202020204" pitchFamily="34" charset="0"/>
              </a:rPr>
              <a:t>$378,000</a:t>
            </a:r>
            <a:endPar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t="7781" b="8667"/>
          <a:stretch/>
        </p:blipFill>
        <p:spPr>
          <a:xfrm>
            <a:off x="4006941" y="506296"/>
            <a:ext cx="3657600" cy="2291967"/>
          </a:xfrm>
          <a:prstGeom prst="rect">
            <a:avLst/>
          </a:prstGeom>
          <a:ln>
            <a:solidFill>
              <a:schemeClr val="tx1"/>
            </a:solidFill>
          </a:ln>
          <a:effectLst>
            <a:outerShdw blurRad="292100" dist="139700" dir="2700000" algn="tl" rotWithShape="0">
              <a:srgbClr val="333333">
                <a:alpha val="65000"/>
              </a:srgbClr>
            </a:outerShdw>
          </a:effectLst>
        </p:spPr>
      </p:pic>
      <p:sp>
        <p:nvSpPr>
          <p:cNvPr id="20" name="Rectangle 19"/>
          <p:cNvSpPr/>
          <p:nvPr/>
        </p:nvSpPr>
        <p:spPr>
          <a:xfrm>
            <a:off x="5720837" y="10136617"/>
            <a:ext cx="3886200" cy="861774"/>
          </a:xfrm>
          <a:prstGeom prst="rect">
            <a:avLst/>
          </a:prstGeom>
        </p:spPr>
        <p:txBody>
          <a:bodyPr>
            <a:spAutoFit/>
          </a:bodyPr>
          <a:lstStyle/>
          <a:p>
            <a:pPr algn="r"/>
            <a:r>
              <a:rPr lang="it-IT" b="1" kern="1400" dirty="0">
                <a:solidFill>
                  <a:srgbClr val="000000"/>
                </a:solidFill>
                <a:latin typeface="Century Gothic" panose="020B0502020202020204" pitchFamily="34" charset="0"/>
              </a:rPr>
              <a:t>Michael Albenesius</a:t>
            </a:r>
          </a:p>
          <a:p>
            <a:pPr algn="r"/>
            <a:r>
              <a:rPr lang="it-IT" sz="1600" kern="1400" dirty="0">
                <a:solidFill>
                  <a:srgbClr val="000000"/>
                </a:solidFill>
                <a:latin typeface="Century Gothic" panose="020B0502020202020204" pitchFamily="34" charset="0"/>
              </a:rPr>
              <a:t>(843) 343-5870</a:t>
            </a:r>
          </a:p>
          <a:p>
            <a:pPr algn="r"/>
            <a:r>
              <a:rPr lang="it-IT" sz="1600" kern="1400" dirty="0">
                <a:solidFill>
                  <a:schemeClr val="accent1">
                    <a:lumMod val="50000"/>
                  </a:schemeClr>
                </a:solidFill>
                <a:latin typeface="Century Gothic" panose="020B0502020202020204" pitchFamily="34" charset="0"/>
              </a:rPr>
              <a:t>m.albenesius@gmail.com  </a:t>
            </a:r>
            <a:endParaRPr lang="it-IT" sz="900" kern="1400" dirty="0">
              <a:ln>
                <a:noFill/>
              </a:ln>
              <a:solidFill>
                <a:schemeClr val="accent1">
                  <a:lumMod val="50000"/>
                </a:schemeClr>
              </a:solidFill>
              <a:effectLst/>
              <a:latin typeface="Century Gothic" panose="020B0502020202020204" pitchFamily="34" charset="0"/>
            </a:endParaRPr>
          </a:p>
        </p:txBody>
      </p:sp>
      <p:pic>
        <p:nvPicPr>
          <p:cNvPr id="22" name="Picture 21"/>
          <p:cNvPicPr>
            <a:picLocks noChangeAspect="1"/>
          </p:cNvPicPr>
          <p:nvPr/>
        </p:nvPicPr>
        <p:blipFill>
          <a:blip r:embed="rId7">
            <a:extLst>
              <a:ext uri="{28A0092B-C50C-407E-A947-70E740481C1C}">
                <a14:useLocalDpi xmlns:a14="http://schemas.microsoft.com/office/drawing/2010/main" val="0"/>
              </a:ext>
            </a:extLst>
          </a:blip>
          <a:srcRect/>
          <a:stretch/>
        </p:blipFill>
        <p:spPr>
          <a:xfrm>
            <a:off x="107859" y="7746954"/>
            <a:ext cx="1537624" cy="1153218"/>
          </a:xfrm>
          <a:prstGeom prst="rect">
            <a:avLst/>
          </a:prstGeom>
          <a:ln>
            <a:solidFill>
              <a:schemeClr val="tx1"/>
            </a:solid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1EDB28C8-6717-4BAA-8887-4530EC7E34C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7859" y="6364021"/>
            <a:ext cx="1537620" cy="1153215"/>
          </a:xfrm>
          <a:prstGeom prst="rect">
            <a:avLst/>
          </a:prstGeom>
          <a:ln>
            <a:solidFill>
              <a:schemeClr val="tx1"/>
            </a:solid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6A122FC4-408C-4B24-B812-DC27B6C500C9}"/>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126917" y="7746954"/>
            <a:ext cx="1537624" cy="1153218"/>
          </a:xfrm>
          <a:prstGeom prst="rect">
            <a:avLst/>
          </a:prstGeom>
          <a:ln>
            <a:solidFill>
              <a:schemeClr val="tx1"/>
            </a:solidFill>
          </a:ln>
          <a:effectLst>
            <a:outerShdw blurRad="292100" dist="139700" dir="2700000" algn="tl" rotWithShape="0">
              <a:srgbClr val="333333">
                <a:alpha val="65000"/>
              </a:srgbClr>
            </a:outerShdw>
          </a:effectLst>
        </p:spPr>
      </p:pic>
      <p:pic>
        <p:nvPicPr>
          <p:cNvPr id="24" name="Picture 23">
            <a:extLst>
              <a:ext uri="{FF2B5EF4-FFF2-40B4-BE49-F238E27FC236}">
                <a16:creationId xmlns:a16="http://schemas.microsoft.com/office/drawing/2014/main" id="{6C095723-423D-461A-8439-69B6D2F674D0}"/>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6128349" y="6364019"/>
            <a:ext cx="1536192" cy="1152144"/>
          </a:xfrm>
          <a:prstGeom prst="rect">
            <a:avLst/>
          </a:prstGeom>
          <a:ln>
            <a:solidFill>
              <a:schemeClr val="tx1"/>
            </a:solid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rcRect/>
          <a:stretch/>
        </p:blipFill>
        <p:spPr>
          <a:xfrm>
            <a:off x="107859" y="3598151"/>
            <a:ext cx="1537621" cy="1153216"/>
          </a:xfrm>
          <a:prstGeom prst="rect">
            <a:avLst/>
          </a:prstGeom>
          <a:ln>
            <a:solidFill>
              <a:schemeClr val="tx1"/>
            </a:solidFill>
          </a:ln>
          <a:effectLst>
            <a:outerShdw blurRad="292100" dist="139700" dir="2700000" algn="tl" rotWithShape="0">
              <a:srgbClr val="333333">
                <a:alpha val="65000"/>
              </a:srgbClr>
            </a:outerShdw>
          </a:effectLst>
        </p:spPr>
      </p:pic>
      <p:pic>
        <p:nvPicPr>
          <p:cNvPr id="25" name="Picture 24">
            <a:extLst>
              <a:ext uri="{FF2B5EF4-FFF2-40B4-BE49-F238E27FC236}">
                <a16:creationId xmlns:a16="http://schemas.microsoft.com/office/drawing/2014/main" id="{0161159E-31B3-4006-A905-89828175CA2A}"/>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6128349" y="3598151"/>
            <a:ext cx="1536192" cy="1152144"/>
          </a:xfrm>
          <a:prstGeom prst="rect">
            <a:avLst/>
          </a:prstGeom>
          <a:ln>
            <a:solidFill>
              <a:schemeClr val="tx1"/>
            </a:solid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B1412266-5854-45DC-A431-1E632961F840}"/>
              </a:ext>
            </a:extLst>
          </p:cNvPr>
          <p:cNvPicPr>
            <a:picLocks noChangeAspect="1"/>
          </p:cNvPicPr>
          <p:nvPr/>
        </p:nvPicPr>
        <p:blipFill rotWithShape="1">
          <a:blip r:embed="rId13">
            <a:extLst>
              <a:ext uri="{28A0092B-C50C-407E-A947-70E740481C1C}">
                <a14:useLocalDpi xmlns:a14="http://schemas.microsoft.com/office/drawing/2010/main" val="0"/>
              </a:ext>
            </a:extLst>
          </a:blip>
          <a:srcRect l="3800" r="3981"/>
          <a:stretch/>
        </p:blipFill>
        <p:spPr>
          <a:xfrm>
            <a:off x="107859" y="4981086"/>
            <a:ext cx="1537624" cy="1153216"/>
          </a:xfrm>
          <a:prstGeom prst="rect">
            <a:avLst/>
          </a:prstGeom>
          <a:ln>
            <a:solidFill>
              <a:schemeClr val="tx1"/>
            </a:solidFill>
          </a:ln>
          <a:effectLst>
            <a:outerShdw blurRad="292100" dist="139700" dir="2700000" algn="tl" rotWithShape="0">
              <a:srgbClr val="333333">
                <a:alpha val="65000"/>
              </a:srgbClr>
            </a:outerShdw>
          </a:effectLst>
        </p:spPr>
      </p:pic>
      <p:pic>
        <p:nvPicPr>
          <p:cNvPr id="26" name="Picture 25">
            <a:extLst>
              <a:ext uri="{FF2B5EF4-FFF2-40B4-BE49-F238E27FC236}">
                <a16:creationId xmlns:a16="http://schemas.microsoft.com/office/drawing/2014/main" id="{96823F66-3453-45E4-8418-1CCF162B4A36}"/>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6128349" y="4981085"/>
            <a:ext cx="1536192" cy="1152144"/>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149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299</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Century Gothic</vt:lpstr>
      <vt:lpstr>Dakota</vt:lpstr>
      <vt:lpstr>Office Theme</vt:lpstr>
      <vt:lpstr>Welcome Home to Park West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Charleston Waterfront Living at its Finest!</dc:title>
  <dc:creator>A. Thomas Price</dc:creator>
  <cp:lastModifiedBy>A. Thomas Price</cp:lastModifiedBy>
  <cp:revision>24</cp:revision>
  <dcterms:created xsi:type="dcterms:W3CDTF">2016-07-25T11:31:03Z</dcterms:created>
  <dcterms:modified xsi:type="dcterms:W3CDTF">2019-07-02T13:23:59Z</dcterms:modified>
</cp:coreProperties>
</file>