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36"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25043" y="0"/>
            <a:ext cx="8442482" cy="100584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3951732" y="-31549"/>
            <a:ext cx="2979420" cy="339223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23361" y="3972432"/>
            <a:ext cx="2816352" cy="2496501"/>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023360" y="6484251"/>
            <a:ext cx="2813333" cy="1848923"/>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027932" y="2224682"/>
            <a:ext cx="1813560" cy="1101439"/>
          </a:xfrm>
        </p:spPr>
        <p:txBody>
          <a:bodyPr anchor="b"/>
          <a:lstStyle>
            <a:lvl1pPr algn="l">
              <a:defRPr sz="2400"/>
            </a:lvl1pPr>
          </a:lstStyle>
          <a:p>
            <a:fld id="{1D8BD707-D9CF-40AE-B4C6-C98DA3205C09}" type="datetimeFigureOut">
              <a:rPr lang="en-US" smtClean="0"/>
              <a:pPr/>
              <a:t>6/23/2014</a:t>
            </a:fld>
            <a:endParaRPr lang="en-US"/>
          </a:p>
        </p:txBody>
      </p:sp>
      <p:sp>
        <p:nvSpPr>
          <p:cNvPr id="50" name="Rectangle 49"/>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4507992" y="8389284"/>
            <a:ext cx="2406853" cy="535517"/>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3951732" y="8389284"/>
            <a:ext cx="547116" cy="535517"/>
          </a:xfrm>
        </p:spPr>
        <p:txBody>
          <a:bodyPr/>
          <a:lstStyle>
            <a:lvl1pPr>
              <a:defRPr>
                <a:solidFill>
                  <a:schemeClr val="accent1"/>
                </a:solidFill>
              </a:defRPr>
            </a:lvl1pPr>
          </a:lstStyle>
          <a:p>
            <a:fld id="{B6F15528-21DE-4FAA-801E-634DDDAF4B2B}" type="slidenum">
              <a:rPr lang="en-US" smtClean="0"/>
              <a:pPr/>
              <a:t>‹#›</a:t>
            </a:fld>
            <a:endParaRPr lang="en-US"/>
          </a:p>
        </p:txBody>
      </p:sp>
      <p:sp>
        <p:nvSpPr>
          <p:cNvPr id="89" name="Rectangle 88"/>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1510882"/>
            <a:ext cx="1261785" cy="7011171"/>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895302" y="1510882"/>
            <a:ext cx="4610148" cy="70111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9848" y="4254550"/>
            <a:ext cx="5641848" cy="1997710"/>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069849" y="6258561"/>
            <a:ext cx="5641847" cy="2229939"/>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886053" y="3393034"/>
            <a:ext cx="2906878" cy="51230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3948379" y="3393032"/>
            <a:ext cx="2906878" cy="51230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00294" y="3396813"/>
            <a:ext cx="2598576" cy="938318"/>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85463" y="4362885"/>
            <a:ext cx="2906878" cy="4159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60062" y="3396814"/>
            <a:ext cx="2597359" cy="938318"/>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379" y="4362885"/>
            <a:ext cx="2906878" cy="4159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6/23/2014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25043" y="0"/>
            <a:ext cx="8442482" cy="100584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6/23/2014</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8" name="Rectangle 57"/>
          <p:cNvSpPr/>
          <p:nvPr/>
        </p:nvSpPr>
        <p:spPr>
          <a:xfrm>
            <a:off x="769736" y="882762"/>
            <a:ext cx="3027918" cy="8284386"/>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974010" y="1256240"/>
            <a:ext cx="2626874" cy="7554410"/>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3945231" y="8396425"/>
            <a:ext cx="2969614" cy="535517"/>
          </a:xfrm>
        </p:spPr>
        <p:txBody>
          <a:bodyPr>
            <a:normAutofit/>
          </a:bodyPr>
          <a:lstStyle/>
          <a:p>
            <a:endParaRPr lang="en-US"/>
          </a:p>
        </p:txBody>
      </p:sp>
      <p:sp>
        <p:nvSpPr>
          <p:cNvPr id="2" name="Title 1"/>
          <p:cNvSpPr>
            <a:spLocks noGrp="1"/>
          </p:cNvSpPr>
          <p:nvPr>
            <p:ph type="title"/>
          </p:nvPr>
        </p:nvSpPr>
        <p:spPr>
          <a:xfrm>
            <a:off x="4028858" y="3897570"/>
            <a:ext cx="2808886" cy="2145958"/>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026103" y="6067591"/>
            <a:ext cx="2803966" cy="2226259"/>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25043" y="0"/>
            <a:ext cx="8442482" cy="100584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769736" y="882762"/>
            <a:ext cx="3027918" cy="8284386"/>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024261" y="3902659"/>
            <a:ext cx="2805836" cy="2145792"/>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854427" y="1017566"/>
            <a:ext cx="2855680" cy="8019898"/>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024436" y="6061863"/>
            <a:ext cx="2805487" cy="2228689"/>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6/23/2014</a:t>
            </a:fld>
            <a:endParaRPr lang="en-US"/>
          </a:p>
        </p:txBody>
      </p:sp>
      <p:sp>
        <p:nvSpPr>
          <p:cNvPr id="6" name="Footer Placeholder 5"/>
          <p:cNvSpPr>
            <a:spLocks noGrp="1"/>
          </p:cNvSpPr>
          <p:nvPr>
            <p:ph type="ftr" sz="quarter" idx="11"/>
          </p:nvPr>
        </p:nvSpPr>
        <p:spPr>
          <a:xfrm>
            <a:off x="3945231" y="8396425"/>
            <a:ext cx="2969614" cy="535517"/>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259080" y="0"/>
            <a:ext cx="8442482" cy="100584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388620" y="489115"/>
            <a:ext cx="6995160" cy="9072282"/>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3877056" y="-31550"/>
            <a:ext cx="3127249" cy="102555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86967" y="1507241"/>
            <a:ext cx="5971032" cy="16764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86969" y="3408023"/>
            <a:ext cx="5760719" cy="51465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097780" y="329256"/>
            <a:ext cx="1813560" cy="535517"/>
          </a:xfrm>
          <a:prstGeom prst="rect">
            <a:avLst/>
          </a:prstGeom>
        </p:spPr>
        <p:txBody>
          <a:bodyPr vert="horz" lIns="91440" tIns="45720" rIns="91440" bIns="45720" rtlCol="0" anchor="ctr"/>
          <a:lstStyle>
            <a:lvl1pPr algn="r">
              <a:defRPr sz="1200">
                <a:solidFill>
                  <a:srgbClr val="FEFEFE"/>
                </a:solidFill>
              </a:defRPr>
            </a:lvl1pPr>
          </a:lstStyle>
          <a:p>
            <a:fld id="{1D8BD707-D9CF-40AE-B4C6-C98DA3205C09}" type="datetimeFigureOut">
              <a:rPr lang="en-US" smtClean="0"/>
              <a:pPr/>
              <a:t>6/23/2014</a:t>
            </a:fld>
            <a:endParaRPr lang="en-US"/>
          </a:p>
        </p:txBody>
      </p:sp>
      <p:sp>
        <p:nvSpPr>
          <p:cNvPr id="5" name="Footer Placeholder 4"/>
          <p:cNvSpPr>
            <a:spLocks noGrp="1"/>
          </p:cNvSpPr>
          <p:nvPr>
            <p:ph type="ftr" sz="quarter" idx="3"/>
          </p:nvPr>
        </p:nvSpPr>
        <p:spPr>
          <a:xfrm>
            <a:off x="3945231" y="8583169"/>
            <a:ext cx="2976829" cy="535517"/>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3951731" y="329254"/>
            <a:ext cx="1132333" cy="535517"/>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g"/><Relationship Id="rId2" Type="http://schemas.openxmlformats.org/officeDocument/2006/relationships/image" Target="../media/image2.jpg"/><Relationship Id="rId16" Type="http://schemas.openxmlformats.org/officeDocument/2006/relationships/image" Target="../media/image16.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5" Type="http://schemas.openxmlformats.org/officeDocument/2006/relationships/image" Target="../media/image15.jpe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 Id="rId1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86200" y="0"/>
            <a:ext cx="3124200" cy="3200400"/>
          </a:xfrm>
        </p:spPr>
        <p:txBody>
          <a:bodyPr anchor="ctr">
            <a:noAutofit/>
          </a:bodyPr>
          <a:lstStyle/>
          <a:p>
            <a:pPr algn="ctr"/>
            <a:r>
              <a:rPr lang="en-US" sz="2400" dirty="0" smtClean="0">
                <a:solidFill>
                  <a:srgbClr val="FFFFFF"/>
                </a:solidFill>
                <a:effectLst>
                  <a:outerShdw blurRad="38100" dist="38100" dir="2700000" algn="tl">
                    <a:srgbClr val="000000">
                      <a:alpha val="43137"/>
                    </a:srgbClr>
                  </a:outerShdw>
                </a:effectLst>
              </a:rPr>
              <a:t>1616 Sewee Fort Rd</a:t>
            </a:r>
            <a:r>
              <a:rPr lang="en-US" sz="2000" dirty="0" smtClean="0">
                <a:solidFill>
                  <a:srgbClr val="FFFFFF"/>
                </a:solidFill>
                <a:effectLst>
                  <a:outerShdw blurRad="38100" dist="38100" dir="2700000" algn="tl">
                    <a:srgbClr val="000000">
                      <a:alpha val="43137"/>
                    </a:srgbClr>
                  </a:outerShdw>
                </a:effectLst>
              </a:rPr>
              <a:t/>
            </a:r>
            <a:br>
              <a:rPr lang="en-US" sz="2000" dirty="0" smtClean="0">
                <a:solidFill>
                  <a:srgbClr val="FFFFFF"/>
                </a:solidFill>
                <a:effectLst>
                  <a:outerShdw blurRad="38100" dist="38100" dir="2700000" algn="tl">
                    <a:srgbClr val="000000">
                      <a:alpha val="43137"/>
                    </a:srgbClr>
                  </a:outerShdw>
                </a:effectLst>
              </a:rPr>
            </a:br>
            <a:r>
              <a:rPr lang="en-US" sz="2000" dirty="0" smtClean="0">
                <a:solidFill>
                  <a:srgbClr val="FFFFFF"/>
                </a:solidFill>
                <a:effectLst>
                  <a:outerShdw blurRad="38100" dist="38100" dir="2700000" algn="tl">
                    <a:srgbClr val="000000">
                      <a:alpha val="43137"/>
                    </a:srgbClr>
                  </a:outerShdw>
                </a:effectLst>
              </a:rPr>
              <a:t/>
            </a:r>
            <a:br>
              <a:rPr lang="en-US" sz="2000" dirty="0" smtClean="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Park West</a:t>
            </a:r>
            <a:r>
              <a:rPr lang="en-US" sz="2400" dirty="0" smtClean="0">
                <a:solidFill>
                  <a:srgbClr val="FFFFFF"/>
                </a:solidFill>
                <a:effectLst>
                  <a:outerShdw blurRad="38100" dist="38100" dir="2700000" algn="tl">
                    <a:srgbClr val="000000">
                      <a:alpha val="43137"/>
                    </a:srgbClr>
                  </a:outerShdw>
                </a:effectLst>
              </a:rPr>
              <a:t/>
            </a:r>
            <a:br>
              <a:rPr lang="en-US" sz="2400" dirty="0" smtClean="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Mt Pleasant</a:t>
            </a:r>
            <a:br>
              <a:rPr lang="en-US" sz="2400" dirty="0" smtClean="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MLS# </a:t>
            </a:r>
            <a:r>
              <a:rPr lang="en-US" sz="2400" dirty="0" smtClean="0">
                <a:solidFill>
                  <a:srgbClr val="FFFFFF"/>
                </a:solidFill>
                <a:effectLst>
                  <a:outerShdw blurRad="38100" dist="38100" dir="2700000" algn="tl">
                    <a:srgbClr val="000000">
                      <a:alpha val="43137"/>
                    </a:srgbClr>
                  </a:outerShdw>
                </a:effectLst>
              </a:rPr>
              <a:t>1414032</a:t>
            </a:r>
            <a:r>
              <a:rPr lang="en-US" sz="2400" dirty="0" smtClean="0">
                <a:solidFill>
                  <a:srgbClr val="FFFFFF"/>
                </a:solidFill>
                <a:effectLst>
                  <a:outerShdw blurRad="38100" dist="38100" dir="2700000" algn="tl">
                    <a:srgbClr val="000000">
                      <a:alpha val="43137"/>
                    </a:srgbClr>
                  </a:outerShdw>
                </a:effectLst>
              </a:rPr>
              <a:t/>
            </a:r>
            <a:br>
              <a:rPr lang="en-US" sz="2400" dirty="0" smtClean="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$487,500</a:t>
            </a:r>
            <a:r>
              <a:rPr lang="en-US" sz="2400" dirty="0" smtClean="0">
                <a:solidFill>
                  <a:srgbClr val="FFFFFF"/>
                </a:solidFill>
                <a:effectLst>
                  <a:outerShdw blurRad="38100" dist="38100" dir="2700000" algn="tl">
                    <a:srgbClr val="000000">
                      <a:alpha val="43137"/>
                    </a:srgbClr>
                  </a:outerShdw>
                </a:effectLst>
              </a:rPr>
              <a:t/>
            </a:r>
            <a:br>
              <a:rPr lang="en-US" sz="2400" dirty="0" smtClean="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
            </a:r>
            <a:br>
              <a:rPr lang="en-US" sz="2400" dirty="0" smtClean="0">
                <a:solidFill>
                  <a:srgbClr val="FFFFFF"/>
                </a:solidFill>
                <a:effectLst>
                  <a:outerShdw blurRad="38100" dist="38100" dir="2700000" algn="tl">
                    <a:srgbClr val="000000">
                      <a:alpha val="43137"/>
                    </a:srgbClr>
                  </a:outerShdw>
                </a:effectLst>
              </a:rPr>
            </a:br>
            <a:r>
              <a:rPr lang="en-US" sz="1800" dirty="0">
                <a:solidFill>
                  <a:srgbClr val="FFFFFF"/>
                </a:solidFill>
                <a:effectLst>
                  <a:outerShdw blurRad="38100" dist="38100" dir="2700000" algn="tl">
                    <a:srgbClr val="000000">
                      <a:alpha val="43137"/>
                    </a:srgbClr>
                  </a:outerShdw>
                </a:effectLst>
              </a:rPr>
              <a:t>5</a:t>
            </a:r>
            <a:r>
              <a:rPr lang="en-US" sz="1800" dirty="0" smtClean="0">
                <a:solidFill>
                  <a:srgbClr val="FFFFFF"/>
                </a:solidFill>
                <a:effectLst>
                  <a:outerShdw blurRad="38100" dist="38100" dir="2700000" algn="tl">
                    <a:srgbClr val="000000">
                      <a:alpha val="43137"/>
                    </a:srgbClr>
                  </a:outerShdw>
                </a:effectLst>
              </a:rPr>
              <a:t> </a:t>
            </a:r>
            <a:r>
              <a:rPr lang="en-US" sz="1800" dirty="0" smtClean="0">
                <a:solidFill>
                  <a:srgbClr val="FFFFFF"/>
                </a:solidFill>
                <a:effectLst>
                  <a:outerShdw blurRad="38100" dist="38100" dir="2700000" algn="tl">
                    <a:srgbClr val="000000">
                      <a:alpha val="43137"/>
                    </a:srgbClr>
                  </a:outerShdw>
                </a:effectLst>
              </a:rPr>
              <a:t>Bedrooms | </a:t>
            </a:r>
            <a:r>
              <a:rPr lang="en-US" sz="1800" dirty="0" smtClean="0">
                <a:solidFill>
                  <a:srgbClr val="FFFFFF"/>
                </a:solidFill>
                <a:effectLst>
                  <a:outerShdw blurRad="38100" dist="38100" dir="2700000" algn="tl">
                    <a:srgbClr val="000000">
                      <a:alpha val="43137"/>
                    </a:srgbClr>
                  </a:outerShdw>
                </a:effectLst>
              </a:rPr>
              <a:t>3 </a:t>
            </a:r>
            <a:r>
              <a:rPr lang="en-US" sz="1800" dirty="0" smtClean="0">
                <a:solidFill>
                  <a:srgbClr val="FFFFFF"/>
                </a:solidFill>
                <a:effectLst>
                  <a:outerShdw blurRad="38100" dist="38100" dir="2700000" algn="tl">
                    <a:srgbClr val="000000">
                      <a:alpha val="43137"/>
                    </a:srgbClr>
                  </a:outerShdw>
                </a:effectLst>
              </a:rPr>
              <a:t>Baths</a:t>
            </a:r>
            <a:endParaRPr lang="en-US" sz="1800" dirty="0">
              <a:solidFill>
                <a:srgbClr val="FFFFFF"/>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3886200" y="3352800"/>
            <a:ext cx="3124200" cy="5562600"/>
          </a:xfrm>
        </p:spPr>
        <p:txBody>
          <a:bodyPr anchor="ctr">
            <a:noAutofit/>
          </a:bodyPr>
          <a:lstStyle/>
          <a:p>
            <a:pPr algn="ctr"/>
            <a:r>
              <a:rPr lang="en-US" sz="930" dirty="0"/>
              <a:t>Beautiful </a:t>
            </a:r>
            <a:r>
              <a:rPr lang="en-US" sz="930" dirty="0" smtClean="0"/>
              <a:t>custom Built </a:t>
            </a:r>
            <a:r>
              <a:rPr lang="en-US" sz="930" dirty="0"/>
              <a:t>"Southern Living" 5 bedroom, 3 full bath home located in desirable Wheatstone section of Park West. The spacious </a:t>
            </a:r>
            <a:r>
              <a:rPr lang="en-US" sz="930" dirty="0" smtClean="0"/>
              <a:t>first floor Master Suite boasts </a:t>
            </a:r>
            <a:r>
              <a:rPr lang="en-US" sz="930" dirty="0"/>
              <a:t>a tray ceiling and separate sitting area. This home is a must see, with incredible upgrades such as imported bath fixtures, solid surface / </a:t>
            </a:r>
            <a:r>
              <a:rPr lang="en-US" sz="930" dirty="0" smtClean="0"/>
              <a:t>granite countertops</a:t>
            </a:r>
            <a:r>
              <a:rPr lang="en-US" sz="930" dirty="0"/>
              <a:t>, tiled bathrooms, custom window treatments, smart-house wiring, surround sound and upgraded lighting and ceiling fans. Hardwoods throughout first floor and carpet in bedrooms. </a:t>
            </a:r>
            <a:r>
              <a:rPr lang="en-US" sz="930" dirty="0" smtClean="0"/>
              <a:t>Gourmet kitchen has custom cabinets, stainless steel appliances, </a:t>
            </a:r>
            <a:r>
              <a:rPr lang="en-US" sz="930" dirty="0" err="1" smtClean="0"/>
              <a:t>Dacor</a:t>
            </a:r>
            <a:r>
              <a:rPr lang="en-US" sz="930" dirty="0" smtClean="0"/>
              <a:t> 5 burner gas cooktop, </a:t>
            </a:r>
            <a:r>
              <a:rPr lang="en-US" sz="930" dirty="0" err="1"/>
              <a:t>Dacor</a:t>
            </a:r>
            <a:r>
              <a:rPr lang="en-US" sz="930" dirty="0"/>
              <a:t> </a:t>
            </a:r>
            <a:r>
              <a:rPr lang="en-US" sz="930" dirty="0" smtClean="0"/>
              <a:t>wall oven and built-in microwave, GRANITE countertops </a:t>
            </a:r>
            <a:r>
              <a:rPr lang="en-US" sz="930" dirty="0"/>
              <a:t>and striking glass mosaic tile backsplash. This is a great home to entertain your friends and family, and has a wonderful open floor plan with 20 </a:t>
            </a:r>
            <a:r>
              <a:rPr lang="en-US" sz="930" dirty="0" err="1"/>
              <a:t>ft</a:t>
            </a:r>
            <a:r>
              <a:rPr lang="en-US" sz="930" dirty="0"/>
              <a:t> ceilings in the living room and foyer. The master bath with vaulted ceiling, garden tub, dual stainless steel sinks, </a:t>
            </a:r>
            <a:r>
              <a:rPr lang="en-US" sz="930" dirty="0" err="1"/>
              <a:t>Grohe</a:t>
            </a:r>
            <a:r>
              <a:rPr lang="en-US" sz="930" dirty="0"/>
              <a:t> faucets, travertine floors &amp; backsplash and spa shower (with 6 shower heads) will not disappoint. Upstairs you will find 3 generously sized bedrooms with lots of closet space and storage. </a:t>
            </a:r>
            <a:r>
              <a:rPr lang="en-US" sz="930" dirty="0" smtClean="0"/>
              <a:t>The 5th bedroom is downstairs with an adjacent full bath which makes for great home office, guest suite, Mother-in-Law suite, nanny’s quarters or play room. Please </a:t>
            </a:r>
            <a:r>
              <a:rPr lang="en-US" sz="930" dirty="0"/>
              <a:t>don't overlook the lovely fenced backyard with lush landscaping and gardens that compliment this corner lot. Perfect for family gatherings and entertaining Al fresco. With lawn irrigation, security system and finished garage, this home will not disappoint. There is a transferable Termite Bond available. Park West is a master planned community with some of the finest recreation fields in the area; other amenities include swim, tennis, shopping, child-care, medical facilities and gym. Laurel Hill Primary, Pinckney Elementary and </a:t>
            </a:r>
            <a:r>
              <a:rPr lang="en-US" sz="930" dirty="0" err="1"/>
              <a:t>Cario</a:t>
            </a:r>
            <a:r>
              <a:rPr lang="en-US" sz="930" dirty="0"/>
              <a:t> Middle are located within the development.</a:t>
            </a:r>
            <a:endParaRPr lang="en-US" sz="93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359" y="76200"/>
            <a:ext cx="3533165" cy="2649874"/>
          </a:xfrm>
          <a:prstGeom prst="rect">
            <a:avLst/>
          </a:prstGeom>
          <a:ln>
            <a:noFill/>
          </a:ln>
          <a:effectLst>
            <a:softEdge rad="112500"/>
          </a:effectLst>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32025" y="7651984"/>
            <a:ext cx="1498600" cy="1123950"/>
          </a:xfrm>
          <a:prstGeom prst="rect">
            <a:avLst/>
          </a:prstGeom>
          <a:ln>
            <a:noFill/>
          </a:ln>
          <a:effectLst>
            <a:softEdge rad="112500"/>
          </a:effectLst>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38375" y="8867775"/>
            <a:ext cx="1485900" cy="1114425"/>
          </a:xfrm>
          <a:prstGeom prst="rect">
            <a:avLst/>
          </a:prstGeom>
          <a:ln>
            <a:noFill/>
          </a:ln>
          <a:effectLst>
            <a:softEdge rad="112500"/>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37658" y="6444645"/>
            <a:ext cx="1487333" cy="1115500"/>
          </a:xfrm>
          <a:prstGeom prst="rect">
            <a:avLst/>
          </a:prstGeom>
          <a:ln>
            <a:noFill/>
          </a:ln>
          <a:effectLst>
            <a:softEdge rad="112500"/>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243125" y="2817913"/>
            <a:ext cx="1476400" cy="1107300"/>
          </a:xfrm>
          <a:prstGeom prst="rect">
            <a:avLst/>
          </a:prstGeom>
          <a:ln>
            <a:noFill/>
          </a:ln>
          <a:effectLst>
            <a:softEdge rad="112500"/>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9301" y="6441828"/>
            <a:ext cx="1510517" cy="1132888"/>
          </a:xfrm>
          <a:prstGeom prst="rect">
            <a:avLst/>
          </a:prstGeom>
          <a:ln>
            <a:noFill/>
          </a:ln>
          <a:effectLst>
            <a:softEdge rad="112500"/>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1610" y="8867775"/>
            <a:ext cx="1485900" cy="1114425"/>
          </a:xfrm>
          <a:prstGeom prst="rect">
            <a:avLst/>
          </a:prstGeom>
          <a:ln>
            <a:noFill/>
          </a:ln>
          <a:effectLst>
            <a:softEdge rad="112500"/>
          </a:effectLst>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31308" y="5227781"/>
            <a:ext cx="1500033" cy="1125025"/>
          </a:xfrm>
          <a:prstGeom prst="rect">
            <a:avLst/>
          </a:prstGeom>
          <a:ln>
            <a:noFill/>
          </a:ln>
          <a:effectLst>
            <a:softEdge rad="112500"/>
          </a:effectLst>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2673" y="5226916"/>
            <a:ext cx="1503774" cy="1127831"/>
          </a:xfrm>
          <a:prstGeom prst="rect">
            <a:avLst/>
          </a:prstGeom>
          <a:ln>
            <a:noFill/>
          </a:ln>
          <a:effectLst>
            <a:softEdge rad="112500"/>
          </a:effectLst>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9694" y="4007536"/>
            <a:ext cx="1509732" cy="1132299"/>
          </a:xfrm>
          <a:prstGeom prst="rect">
            <a:avLst/>
          </a:prstGeom>
          <a:ln>
            <a:noFill/>
          </a:ln>
          <a:effectLst>
            <a:softEdge rad="112500"/>
          </a:effectLst>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8630" y="7661797"/>
            <a:ext cx="1491860" cy="1118895"/>
          </a:xfrm>
          <a:prstGeom prst="rect">
            <a:avLst/>
          </a:prstGeom>
          <a:ln>
            <a:noFill/>
          </a:ln>
          <a:effectLst>
            <a:softEdge rad="112500"/>
          </a:effectLst>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235398" y="4017052"/>
            <a:ext cx="1491853" cy="1118890"/>
          </a:xfrm>
          <a:prstGeom prst="rect">
            <a:avLst/>
          </a:prstGeom>
          <a:ln>
            <a:noFill/>
          </a:ln>
          <a:effectLst>
            <a:softEdge rad="112500"/>
          </a:effectLst>
        </p:spPr>
      </p:pic>
      <p:pic>
        <p:nvPicPr>
          <p:cNvPr id="17" name="Picture 1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86360" y="2813155"/>
            <a:ext cx="1476400" cy="1107300"/>
          </a:xfrm>
          <a:prstGeom prst="rect">
            <a:avLst/>
          </a:prstGeom>
          <a:ln>
            <a:noFill/>
          </a:ln>
          <a:effectLst>
            <a:softEdge rad="112500"/>
          </a:effectLst>
        </p:spPr>
      </p:pic>
      <p:sp>
        <p:nvSpPr>
          <p:cNvPr id="18" name="Rectangle 17"/>
          <p:cNvSpPr/>
          <p:nvPr/>
        </p:nvSpPr>
        <p:spPr>
          <a:xfrm>
            <a:off x="4555497" y="9067800"/>
            <a:ext cx="2422637" cy="1015663"/>
          </a:xfrm>
          <a:prstGeom prst="rect">
            <a:avLst/>
          </a:prstGeom>
        </p:spPr>
        <p:txBody>
          <a:bodyPr wrap="square" anchor="ctr">
            <a:spAutoFit/>
          </a:bodyPr>
          <a:lstStyle/>
          <a:p>
            <a:pPr algn="ctr"/>
            <a:r>
              <a:rPr lang="en-US" dirty="0" smtClean="0">
                <a:solidFill>
                  <a:schemeClr val="bg1">
                    <a:lumMod val="20000"/>
                    <a:lumOff val="80000"/>
                  </a:schemeClr>
                </a:solidFill>
              </a:rPr>
              <a:t>Maggie Curtis</a:t>
            </a:r>
          </a:p>
          <a:p>
            <a:pPr algn="ctr"/>
            <a:r>
              <a:rPr lang="en-US" sz="1400" dirty="0" smtClean="0">
                <a:solidFill>
                  <a:schemeClr val="bg1">
                    <a:lumMod val="20000"/>
                    <a:lumOff val="80000"/>
                  </a:schemeClr>
                </a:solidFill>
              </a:rPr>
              <a:t>ABR, EPRO, LMC</a:t>
            </a:r>
            <a:endParaRPr lang="en-US" dirty="0" smtClean="0">
              <a:solidFill>
                <a:schemeClr val="bg1">
                  <a:lumMod val="20000"/>
                  <a:lumOff val="80000"/>
                </a:schemeClr>
              </a:solidFill>
            </a:endParaRPr>
          </a:p>
          <a:p>
            <a:pPr algn="ctr"/>
            <a:r>
              <a:rPr lang="en-US" sz="1200" dirty="0">
                <a:solidFill>
                  <a:schemeClr val="bg1">
                    <a:lumMod val="20000"/>
                    <a:lumOff val="80000"/>
                  </a:schemeClr>
                </a:solidFill>
              </a:rPr>
              <a:t>(843) </a:t>
            </a:r>
            <a:r>
              <a:rPr lang="en-US" sz="1200" dirty="0" smtClean="0">
                <a:solidFill>
                  <a:schemeClr val="bg1">
                    <a:lumMod val="20000"/>
                    <a:lumOff val="80000"/>
                  </a:schemeClr>
                </a:solidFill>
              </a:rPr>
              <a:t>693-8207 M</a:t>
            </a:r>
          </a:p>
          <a:p>
            <a:pPr algn="ctr"/>
            <a:r>
              <a:rPr lang="en-US" sz="1200" dirty="0">
                <a:solidFill>
                  <a:schemeClr val="bg1">
                    <a:lumMod val="20000"/>
                    <a:lumOff val="80000"/>
                  </a:schemeClr>
                </a:solidFill>
              </a:rPr>
              <a:t>maggiecurtis@comcast.net</a:t>
            </a:r>
          </a:p>
        </p:txBody>
      </p:sp>
      <p:pic>
        <p:nvPicPr>
          <p:cNvPr id="19" name="Picture 1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886199" y="9179010"/>
            <a:ext cx="669298" cy="793242"/>
          </a:xfrm>
          <a:prstGeom prst="rect">
            <a:avLst/>
          </a:prstGeom>
        </p:spPr>
      </p:pic>
      <p:sp>
        <p:nvSpPr>
          <p:cNvPr id="20" name="Rectangle 19"/>
          <p:cNvSpPr/>
          <p:nvPr/>
        </p:nvSpPr>
        <p:spPr>
          <a:xfrm rot="16200000">
            <a:off x="2333655" y="4644480"/>
            <a:ext cx="10058403" cy="769441"/>
          </a:xfrm>
          <a:prstGeom prst="rect">
            <a:avLst/>
          </a:prstGeom>
        </p:spPr>
        <p:txBody>
          <a:bodyPr wrap="square">
            <a:spAutoFit/>
          </a:bodyPr>
          <a:lstStyle/>
          <a:p>
            <a:pPr algn="ctr"/>
            <a:r>
              <a:rPr lang="en-US" sz="4400" i="1" dirty="0" smtClean="0">
                <a:solidFill>
                  <a:srgbClr val="FFFFFF"/>
                </a:solidFill>
                <a:effectLst>
                  <a:outerShdw blurRad="38100" dist="38100" dir="2700000" algn="tl">
                    <a:srgbClr val="000000">
                      <a:alpha val="43137"/>
                    </a:srgbClr>
                  </a:outerShdw>
                </a:effectLst>
              </a:rPr>
              <a:t>Beautiful Custom-Built Home</a:t>
            </a:r>
            <a:endParaRPr lang="en-US" sz="4400" i="1" dirty="0">
              <a:solidFill>
                <a:srgbClr val="FFFFFF"/>
              </a:solidFill>
              <a:effectLst>
                <a:outerShdw blurRad="38100" dist="38100" dir="2700000" algn="tl">
                  <a:srgbClr val="000000">
                    <a:alpha val="43137"/>
                  </a:srgbClr>
                </a:outerShdw>
              </a:effectLst>
            </a:endParaRPr>
          </a:p>
        </p:txBody>
      </p:sp>
      <p:pic>
        <p:nvPicPr>
          <p:cNvPr id="21" name="Picture 20"/>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7029100" y="9384278"/>
            <a:ext cx="667512" cy="382707"/>
          </a:xfrm>
          <a:prstGeom prst="rect">
            <a:avLst/>
          </a:prstGeom>
        </p:spPr>
      </p:pic>
    </p:spTree>
    <p:extLst>
      <p:ext uri="{BB962C8B-B14F-4D97-AF65-F5344CB8AC3E}">
        <p14:creationId xmlns:p14="http://schemas.microsoft.com/office/powerpoint/2010/main" val="32526528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18</TotalTime>
  <Words>350</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Austin</vt:lpstr>
      <vt:lpstr>1616 Sewee Fort Rd  Park West Mt Pleasant MLS# 1414032 $487,500  5 Bedrooms | 3 Baths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atp1313@gmail.com</cp:lastModifiedBy>
  <cp:revision>4</cp:revision>
  <dcterms:created xsi:type="dcterms:W3CDTF">2006-08-16T00:00:00Z</dcterms:created>
  <dcterms:modified xsi:type="dcterms:W3CDTF">2014-06-23T23:36:15Z</dcterms:modified>
</cp:coreProperties>
</file>