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0" d="100"/>
          <a:sy n="50" d="100"/>
        </p:scale>
        <p:origin x="2628" y="48"/>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2/22/2018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2/22/2018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2/22/2018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2/22/2018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2/22/2018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2/22/2018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2/22/2018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2/22/2018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2/22/2018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2/22/2018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2/22/2018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2/22/2018</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gif"/><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5" Type="http://schemas.openxmlformats.org/officeDocument/2006/relationships/image" Target="../media/image1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0">
              <a:schemeClr val="tx2"/>
            </a:gs>
            <a:gs pos="50000">
              <a:schemeClr val="accent1">
                <a:tint val="44500"/>
                <a:satMod val="160000"/>
              </a:schemeClr>
            </a:gs>
            <a:gs pos="100000">
              <a:schemeClr val="bg1"/>
            </a:gs>
          </a:gsLst>
          <a:lin ang="5400000" scaled="0"/>
        </a:gradFill>
        <a:effectLst/>
      </p:bgPr>
    </p:bg>
    <p:spTree>
      <p:nvGrpSpPr>
        <p:cNvPr id="1" name=""/>
        <p:cNvGrpSpPr/>
        <p:nvPr/>
      </p:nvGrpSpPr>
      <p:grpSpPr>
        <a:xfrm>
          <a:off x="0" y="0"/>
          <a:ext cx="0" cy="0"/>
          <a:chOff x="0" y="0"/>
          <a:chExt cx="0" cy="0"/>
        </a:xfrm>
      </p:grpSpPr>
      <p:pic>
        <p:nvPicPr>
          <p:cNvPr id="4" name="Picture 3"/>
          <p:cNvPicPr>
            <a:picLocks noChangeAspect="1"/>
          </p:cNvPicPr>
          <p:nvPr/>
        </p:nvPicPr>
        <p:blipFill rotWithShape="1">
          <a:blip r:embed="rId2">
            <a:extLst>
              <a:ext uri="{28A0092B-C50C-407E-A947-70E740481C1C}">
                <a14:useLocalDpi xmlns:a14="http://schemas.microsoft.com/office/drawing/2010/main" val="0"/>
              </a:ext>
            </a:extLst>
          </a:blip>
          <a:srcRect b="8914"/>
          <a:stretch/>
        </p:blipFill>
        <p:spPr>
          <a:xfrm>
            <a:off x="1710446" y="790314"/>
            <a:ext cx="4346733" cy="3959287"/>
          </a:xfrm>
          <a:prstGeom prst="rect">
            <a:avLst/>
          </a:prstGeom>
          <a:ln>
            <a:noFill/>
          </a:ln>
          <a:effectLst>
            <a:softEdge rad="112500"/>
          </a:effectLst>
        </p:spPr>
      </p:pic>
      <p:sp>
        <p:nvSpPr>
          <p:cNvPr id="3" name="Subtitle 2"/>
          <p:cNvSpPr>
            <a:spLocks noGrp="1"/>
          </p:cNvSpPr>
          <p:nvPr>
            <p:ph type="subTitle" idx="1"/>
          </p:nvPr>
        </p:nvSpPr>
        <p:spPr>
          <a:xfrm>
            <a:off x="-5987" y="5745454"/>
            <a:ext cx="7779598" cy="1722729"/>
          </a:xfrm>
        </p:spPr>
        <p:txBody>
          <a:bodyPr anchor="ctr">
            <a:noAutofit/>
          </a:bodyPr>
          <a:lstStyle/>
          <a:p>
            <a:r>
              <a:rPr lang="en-US" sz="1800" dirty="0">
                <a:solidFill>
                  <a:schemeClr val="tx1"/>
                </a:solidFill>
                <a:latin typeface="Georgia" panose="02040502050405020303" pitchFamily="18" charset="0"/>
              </a:rPr>
              <a:t>This 4 bedrooms and 3 full baths as well as 2 half baths is located at the end of a quiet street. New roof in 2016 with 50 year warranty of shingles and 25 year warranty of labor. New granite and tiles as well as appliances since 2011. New carpet and all new toilets as well. New vapor barrier and insulation within the last year. Home has two HVAC units.</a:t>
            </a:r>
          </a:p>
        </p:txBody>
      </p:sp>
      <p:sp>
        <p:nvSpPr>
          <p:cNvPr id="13" name="Rectangle 12"/>
          <p:cNvSpPr/>
          <p:nvPr/>
        </p:nvSpPr>
        <p:spPr>
          <a:xfrm>
            <a:off x="-16351" y="9259905"/>
            <a:ext cx="7772400" cy="646331"/>
          </a:xfrm>
          <a:prstGeom prst="rect">
            <a:avLst/>
          </a:prstGeom>
        </p:spPr>
        <p:txBody>
          <a:bodyPr wrap="square">
            <a:spAutoFit/>
          </a:bodyPr>
          <a:lstStyle/>
          <a:p>
            <a:pPr algn="r"/>
            <a:r>
              <a:rPr lang="en-US" sz="1200" b="1" dirty="0">
                <a:latin typeface="Georgia" panose="02040502050405020303" pitchFamily="18" charset="0"/>
              </a:rPr>
              <a:t>Carla C Davis</a:t>
            </a:r>
          </a:p>
          <a:p>
            <a:pPr algn="r"/>
            <a:r>
              <a:rPr lang="en-US" sz="1200" dirty="0">
                <a:latin typeface="Georgia" panose="02040502050405020303" pitchFamily="18" charset="0"/>
              </a:rPr>
              <a:t>Mobile - (843) 437-4873</a:t>
            </a:r>
          </a:p>
          <a:p>
            <a:pPr algn="r"/>
            <a:r>
              <a:rPr lang="en-US" sz="1200" dirty="0">
                <a:latin typeface="Georgia" panose="02040502050405020303" pitchFamily="18" charset="0"/>
              </a:rPr>
              <a:t>gaweber@tds.net</a:t>
            </a:r>
          </a:p>
        </p:txBody>
      </p:sp>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3207377" y="9273334"/>
            <a:ext cx="1352870" cy="61947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4" name="Rectangle 13"/>
          <p:cNvSpPr/>
          <p:nvPr/>
        </p:nvSpPr>
        <p:spPr>
          <a:xfrm>
            <a:off x="76405" y="9282988"/>
            <a:ext cx="2077372" cy="600164"/>
          </a:xfrm>
          <a:prstGeom prst="rect">
            <a:avLst/>
          </a:prstGeom>
        </p:spPr>
        <p:txBody>
          <a:bodyPr wrap="square">
            <a:spAutoFit/>
          </a:bodyPr>
          <a:lstStyle/>
          <a:p>
            <a:pPr algn="ctr"/>
            <a:r>
              <a:rPr lang="en-US" sz="1100" dirty="0">
                <a:latin typeface="Georgia" panose="02040502050405020303" pitchFamily="18" charset="0"/>
              </a:rPr>
              <a:t>AgentOwned Premiere Group</a:t>
            </a:r>
          </a:p>
          <a:p>
            <a:pPr algn="ctr"/>
            <a:r>
              <a:rPr lang="en-US" sz="1100" dirty="0">
                <a:latin typeface="Georgia" panose="02040502050405020303" pitchFamily="18" charset="0"/>
              </a:rPr>
              <a:t>141 A N. Main Street</a:t>
            </a:r>
          </a:p>
          <a:p>
            <a:pPr algn="ctr"/>
            <a:r>
              <a:rPr lang="en-US" sz="1100" dirty="0">
                <a:latin typeface="Georgia" panose="02040502050405020303" pitchFamily="18" charset="0"/>
              </a:rPr>
              <a:t>Summerville, SC 29483</a:t>
            </a:r>
          </a:p>
        </p:txBody>
      </p:sp>
      <p:sp>
        <p:nvSpPr>
          <p:cNvPr id="5" name="Rectangle 4"/>
          <p:cNvSpPr/>
          <p:nvPr/>
        </p:nvSpPr>
        <p:spPr>
          <a:xfrm>
            <a:off x="-2388" y="4832029"/>
            <a:ext cx="7772400" cy="830997"/>
          </a:xfrm>
          <a:prstGeom prst="rect">
            <a:avLst/>
          </a:prstGeom>
        </p:spPr>
        <p:txBody>
          <a:bodyPr wrap="square">
            <a:spAutoFit/>
          </a:bodyPr>
          <a:lstStyle/>
          <a:p>
            <a:pPr algn="ctr"/>
            <a:r>
              <a:rPr lang="en-US" sz="2800" dirty="0">
                <a:solidFill>
                  <a:schemeClr val="tx2"/>
                </a:solidFill>
                <a:effectLst>
                  <a:outerShdw blurRad="38100" dist="38100" dir="2700000" algn="tl">
                    <a:srgbClr val="000000">
                      <a:alpha val="43137"/>
                    </a:srgbClr>
                  </a:outerShdw>
                </a:effectLst>
                <a:latin typeface="Georgia" panose="02040502050405020303" pitchFamily="18" charset="0"/>
              </a:rPr>
              <a:t>1620 Jill Street</a:t>
            </a:r>
          </a:p>
          <a:p>
            <a:pPr algn="ctr"/>
            <a:r>
              <a:rPr lang="en-US" dirty="0">
                <a:solidFill>
                  <a:schemeClr val="tx2"/>
                </a:solidFill>
                <a:effectLst>
                  <a:outerShdw blurRad="38100" dist="38100" dir="2700000" algn="tl">
                    <a:srgbClr val="000000">
                      <a:alpha val="43137"/>
                    </a:srgbClr>
                  </a:outerShdw>
                </a:effectLst>
                <a:latin typeface="Georgia" panose="02040502050405020303" pitchFamily="18" charset="0"/>
              </a:rPr>
              <a:t>Holly Hill, SC 29059 | MLS# 18004591 | $350,000</a:t>
            </a:r>
          </a:p>
        </p:txBody>
      </p:sp>
      <p:sp>
        <p:nvSpPr>
          <p:cNvPr id="2" name="Rectangle 1"/>
          <p:cNvSpPr/>
          <p:nvPr/>
        </p:nvSpPr>
        <p:spPr>
          <a:xfrm>
            <a:off x="-2388" y="0"/>
            <a:ext cx="7772400" cy="707886"/>
          </a:xfrm>
          <a:prstGeom prst="rect">
            <a:avLst/>
          </a:prstGeom>
          <a:noFill/>
        </p:spPr>
        <p:txBody>
          <a:bodyPr wrap="square" lIns="91440" tIns="45720" rIns="91440" bIns="45720">
            <a:spAutoFit/>
          </a:bodyPr>
          <a:lstStyle/>
          <a:p>
            <a:pPr algn="ctr"/>
            <a:r>
              <a:rPr lang="en-US" i="1" dirty="0">
                <a:ln w="0">
                  <a:noFill/>
                </a:ln>
                <a:solidFill>
                  <a:schemeClr val="bg1"/>
                </a:solidFill>
                <a:effectLst>
                  <a:outerShdw blurRad="50800" dist="38100" dir="5400000" algn="t" rotWithShape="0">
                    <a:prstClr val="black">
                      <a:alpha val="80000"/>
                    </a:prstClr>
                  </a:outerShdw>
                </a:effectLst>
                <a:latin typeface="Georgia" panose="02040502050405020303" pitchFamily="18" charset="0"/>
              </a:rPr>
              <a:t>Beautiful 3200+ </a:t>
            </a:r>
            <a:r>
              <a:rPr lang="en-US" i="1" dirty="0" err="1">
                <a:ln w="0">
                  <a:noFill/>
                </a:ln>
                <a:solidFill>
                  <a:schemeClr val="bg1"/>
                </a:solidFill>
                <a:effectLst>
                  <a:outerShdw blurRad="50800" dist="38100" dir="5400000" algn="t" rotWithShape="0">
                    <a:prstClr val="black">
                      <a:alpha val="80000"/>
                    </a:prstClr>
                  </a:outerShdw>
                </a:effectLst>
                <a:latin typeface="Georgia" panose="02040502050405020303" pitchFamily="18" charset="0"/>
              </a:rPr>
              <a:t>Sq</a:t>
            </a:r>
            <a:r>
              <a:rPr lang="en-US" i="1" dirty="0">
                <a:ln w="0">
                  <a:noFill/>
                </a:ln>
                <a:solidFill>
                  <a:schemeClr val="bg1"/>
                </a:solidFill>
                <a:effectLst>
                  <a:outerShdw blurRad="50800" dist="38100" dir="5400000" algn="t" rotWithShape="0">
                    <a:prstClr val="black">
                      <a:alpha val="80000"/>
                    </a:prstClr>
                  </a:outerShdw>
                </a:effectLst>
                <a:latin typeface="Georgia" panose="02040502050405020303" pitchFamily="18" charset="0"/>
              </a:rPr>
              <a:t> Feet Home In Holly Hill On Over An Acre!</a:t>
            </a:r>
          </a:p>
          <a:p>
            <a:pPr algn="ctr"/>
            <a:r>
              <a:rPr lang="en-US" i="1" dirty="0">
                <a:ln w="0">
                  <a:noFill/>
                </a:ln>
                <a:solidFill>
                  <a:schemeClr val="bg1"/>
                </a:solidFill>
                <a:effectLst>
                  <a:outerShdw blurRad="50800" dist="38100" dir="5400000" algn="t" rotWithShape="0">
                    <a:prstClr val="black">
                      <a:alpha val="80000"/>
                    </a:prstClr>
                  </a:outerShdw>
                </a:effectLst>
                <a:latin typeface="Georgia" panose="02040502050405020303" pitchFamily="18" charset="0"/>
              </a:rPr>
              <a:t>Must See!</a:t>
            </a:r>
            <a:endParaRPr lang="en-US" i="1" cap="none" spc="0" dirty="0">
              <a:ln w="0">
                <a:noFill/>
              </a:ln>
              <a:solidFill>
                <a:schemeClr val="bg1"/>
              </a:solidFill>
              <a:effectLst>
                <a:outerShdw blurRad="50800" dist="38100" dir="5400000" algn="t" rotWithShape="0">
                  <a:prstClr val="black">
                    <a:alpha val="80000"/>
                  </a:prstClr>
                </a:outerShdw>
              </a:effectLst>
              <a:latin typeface="Georgia" panose="02040502050405020303" pitchFamily="18" charset="0"/>
            </a:endParaRPr>
          </a:p>
        </p:txBody>
      </p:sp>
      <p:pic>
        <p:nvPicPr>
          <p:cNvPr id="18" name="Picture 17"/>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49065" y="790314"/>
            <a:ext cx="1223012" cy="1223012"/>
          </a:xfrm>
          <a:prstGeom prst="rect">
            <a:avLst/>
          </a:prstGeom>
          <a:ln>
            <a:noFill/>
          </a:ln>
          <a:effectLst>
            <a:outerShdw blurRad="292100" dist="139700" dir="2700000" algn="tl" rotWithShape="0">
              <a:srgbClr val="333333">
                <a:alpha val="65000"/>
              </a:srgbClr>
            </a:outerShdw>
          </a:effectLst>
        </p:spPr>
      </p:pic>
      <p:pic>
        <p:nvPicPr>
          <p:cNvPr id="27" name="Picture 26"/>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9151200" y="8345505"/>
            <a:ext cx="914400" cy="914400"/>
          </a:xfrm>
          <a:prstGeom prst="rect">
            <a:avLst/>
          </a:prstGeom>
        </p:spPr>
      </p:pic>
      <p:pic>
        <p:nvPicPr>
          <p:cNvPr id="24" name="Picture 23"/>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49065" y="2145942"/>
            <a:ext cx="1235521" cy="1235521"/>
          </a:xfrm>
          <a:prstGeom prst="rect">
            <a:avLst/>
          </a:prstGeom>
          <a:ln>
            <a:noFill/>
          </a:ln>
          <a:effectLst>
            <a:outerShdw blurRad="292100" dist="139700" dir="2700000" algn="tl" rotWithShape="0">
              <a:srgbClr val="333333">
                <a:alpha val="65000"/>
              </a:srgbClr>
            </a:outerShdw>
          </a:effectLst>
        </p:spPr>
      </p:pic>
      <p:pic>
        <p:nvPicPr>
          <p:cNvPr id="28" name="Picture 27"/>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149065" y="3514080"/>
            <a:ext cx="1235521" cy="1235521"/>
          </a:xfrm>
          <a:prstGeom prst="rect">
            <a:avLst/>
          </a:prstGeom>
          <a:ln>
            <a:noFill/>
          </a:ln>
          <a:effectLst>
            <a:outerShdw blurRad="292100" dist="139700" dir="2700000" algn="tl" rotWithShape="0">
              <a:srgbClr val="333333">
                <a:alpha val="65000"/>
              </a:srgbClr>
            </a:outerShdw>
          </a:effectLst>
        </p:spPr>
      </p:pic>
      <p:pic>
        <p:nvPicPr>
          <p:cNvPr id="32" name="Picture 31"/>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6387337" y="790314"/>
            <a:ext cx="1223012" cy="1223012"/>
          </a:xfrm>
          <a:prstGeom prst="rect">
            <a:avLst/>
          </a:prstGeom>
          <a:ln>
            <a:noFill/>
          </a:ln>
          <a:effectLst>
            <a:outerShdw blurRad="292100" dist="139700" dir="2700000" algn="tl" rotWithShape="0">
              <a:srgbClr val="333333">
                <a:alpha val="65000"/>
              </a:srgbClr>
            </a:outerShdw>
          </a:effectLst>
        </p:spPr>
      </p:pic>
      <p:pic>
        <p:nvPicPr>
          <p:cNvPr id="33" name="Picture 32"/>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6387337" y="2145942"/>
            <a:ext cx="1235521" cy="1235521"/>
          </a:xfrm>
          <a:prstGeom prst="rect">
            <a:avLst/>
          </a:prstGeom>
          <a:ln>
            <a:noFill/>
          </a:ln>
          <a:effectLst>
            <a:outerShdw blurRad="292100" dist="139700" dir="2700000" algn="tl" rotWithShape="0">
              <a:srgbClr val="333333">
                <a:alpha val="65000"/>
              </a:srgbClr>
            </a:outerShdw>
          </a:effectLst>
        </p:spPr>
      </p:pic>
      <p:pic>
        <p:nvPicPr>
          <p:cNvPr id="34" name="Picture 33"/>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6387337" y="3514080"/>
            <a:ext cx="1235521" cy="1235521"/>
          </a:xfrm>
          <a:prstGeom prst="rect">
            <a:avLst/>
          </a:prstGeom>
          <a:ln>
            <a:noFill/>
          </a:ln>
          <a:effectLst>
            <a:outerShdw blurRad="292100" dist="139700" dir="2700000" algn="tl" rotWithShape="0">
              <a:srgbClr val="333333">
                <a:alpha val="65000"/>
              </a:srgbClr>
            </a:outerShdw>
          </a:effectLst>
        </p:spPr>
      </p:pic>
      <p:pic>
        <p:nvPicPr>
          <p:cNvPr id="35" name="Picture 34"/>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149065" y="7550612"/>
            <a:ext cx="1235521" cy="1235521"/>
          </a:xfrm>
          <a:prstGeom prst="rect">
            <a:avLst/>
          </a:prstGeom>
          <a:ln>
            <a:noFill/>
          </a:ln>
          <a:effectLst>
            <a:outerShdw blurRad="292100" dist="139700" dir="2700000" algn="tl" rotWithShape="0">
              <a:srgbClr val="333333">
                <a:alpha val="65000"/>
              </a:srgbClr>
            </a:outerShdw>
          </a:effectLst>
        </p:spPr>
      </p:pic>
      <p:pic>
        <p:nvPicPr>
          <p:cNvPr id="36" name="Picture 35"/>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6387337" y="7550612"/>
            <a:ext cx="1235521" cy="1235521"/>
          </a:xfrm>
          <a:prstGeom prst="rect">
            <a:avLst/>
          </a:prstGeom>
          <a:ln>
            <a:noFill/>
          </a:ln>
          <a:effectLst>
            <a:outerShdw blurRad="292100" dist="139700" dir="2700000" algn="tl" rotWithShape="0">
              <a:srgbClr val="333333">
                <a:alpha val="65000"/>
              </a:srgbClr>
            </a:outerShdw>
          </a:effectLst>
        </p:spPr>
      </p:pic>
      <p:pic>
        <p:nvPicPr>
          <p:cNvPr id="37" name="Picture 36"/>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1712595" y="7550612"/>
            <a:ext cx="1235521" cy="1235521"/>
          </a:xfrm>
          <a:prstGeom prst="rect">
            <a:avLst/>
          </a:prstGeom>
          <a:ln>
            <a:noFill/>
          </a:ln>
          <a:effectLst>
            <a:outerShdw blurRad="292100" dist="139700" dir="2700000" algn="tl" rotWithShape="0">
              <a:srgbClr val="333333">
                <a:alpha val="65000"/>
              </a:srgbClr>
            </a:outerShdw>
          </a:effectLst>
        </p:spPr>
      </p:pic>
      <p:pic>
        <p:nvPicPr>
          <p:cNvPr id="38" name="Picture 37"/>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3266052" y="7550612"/>
            <a:ext cx="1235521" cy="1235521"/>
          </a:xfrm>
          <a:prstGeom prst="rect">
            <a:avLst/>
          </a:prstGeom>
          <a:ln>
            <a:noFill/>
          </a:ln>
          <a:effectLst>
            <a:outerShdw blurRad="292100" dist="139700" dir="2700000" algn="tl" rotWithShape="0">
              <a:srgbClr val="333333">
                <a:alpha val="65000"/>
              </a:srgbClr>
            </a:outerShdw>
          </a:effectLst>
        </p:spPr>
      </p:pic>
      <p:pic>
        <p:nvPicPr>
          <p:cNvPr id="39" name="Picture 38"/>
          <p:cNvPicPr>
            <a:picLocks noChangeAspect="1"/>
          </p:cNvPicPr>
          <p:nvPr/>
        </p:nvPicPr>
        <p:blipFill>
          <a:blip r:embed="rId15" cstate="print">
            <a:extLst>
              <a:ext uri="{28A0092B-C50C-407E-A947-70E740481C1C}">
                <a14:useLocalDpi xmlns:a14="http://schemas.microsoft.com/office/drawing/2010/main" val="0"/>
              </a:ext>
            </a:extLst>
          </a:blip>
          <a:stretch>
            <a:fillRect/>
          </a:stretch>
        </p:blipFill>
        <p:spPr>
          <a:xfrm>
            <a:off x="4829089" y="7550612"/>
            <a:ext cx="1235521" cy="1235521"/>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27011320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191</TotalTime>
  <Words>131</Words>
  <Application>Microsoft Office PowerPoint</Application>
  <PresentationFormat>Custom</PresentationFormat>
  <Paragraphs>11</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Georgia</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Great Johns Island Location! Hardwood Floors Galore!</dc:title>
  <dc:creator>CVH360</dc:creator>
  <cp:lastModifiedBy>A. Thomas Price</cp:lastModifiedBy>
  <cp:revision>33</cp:revision>
  <dcterms:created xsi:type="dcterms:W3CDTF">2006-08-16T00:00:00Z</dcterms:created>
  <dcterms:modified xsi:type="dcterms:W3CDTF">2018-02-22T14:48:21Z</dcterms:modified>
</cp:coreProperties>
</file>